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Возможности развития математической функциональной грамотности в начальной школе.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8020372" cy="1119024"/>
          </a:xfrm>
        </p:spPr>
        <p:txBody>
          <a:bodyPr/>
          <a:lstStyle/>
          <a:p>
            <a:r>
              <a:rPr lang="ru-RU" sz="2000" b="1" i="1" dirty="0" smtClean="0"/>
              <a:t>Пример ы  заданий  на  </a:t>
            </a:r>
            <a:r>
              <a:rPr lang="ru-RU" sz="2000" b="1" i="1" dirty="0"/>
              <a:t>овладение основами логического 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dirty="0"/>
              <a:t>алгоритмического мышления </a:t>
            </a:r>
            <a:r>
              <a:rPr lang="ru-RU" sz="2000" b="1" i="1" dirty="0" smtClean="0"/>
              <a:t>Задание 9.1</a:t>
            </a:r>
            <a:r>
              <a:rPr lang="ru-RU" sz="2000" b="1" i="1" dirty="0"/>
              <a:t>. (ВПР)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3744416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1.Татьяна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должна обсудить свою новую идею с директором,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бухгалтером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и программистом. С каждым из них обсуждение длится ровно час.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Известно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что директор занят с 10 до 12 часов, бухгалтер приезжает на работу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к 10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часам, а у программиста важное совещание с 10 до 11 часов. При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этом Татьяна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смогла закончить все три обсуждения к 12 часам, придя на работу к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9 часам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У кого Татьяна была в 11:30?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715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876356" cy="4203805"/>
          </a:xfrm>
        </p:spPr>
        <p:txBody>
          <a:bodyPr/>
          <a:lstStyle/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2. В новогодней гирлянде 21 лампочка. Лампочки идут в таком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порядке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: одна красная, две синих, три красных, четыре синих и так далее.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Какого цвета семнадцатая лампочка?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41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65760"/>
            <a:ext cx="8928992" cy="975008"/>
          </a:xfrm>
        </p:spPr>
        <p:txBody>
          <a:bodyPr/>
          <a:lstStyle/>
          <a:p>
            <a:r>
              <a:rPr lang="ru-RU" sz="1800" b="1" dirty="0" smtClean="0"/>
              <a:t>Пример задания на </a:t>
            </a:r>
            <a:r>
              <a:rPr lang="ru-RU" sz="1800" b="1" dirty="0"/>
              <a:t>овладение умением извлекать </a:t>
            </a:r>
            <a:r>
              <a:rPr lang="ru-RU" sz="1800" b="1" dirty="0" smtClean="0"/>
              <a:t>и интерпретировать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информацию, представленную в виде </a:t>
            </a:r>
            <a:r>
              <a:rPr lang="ru-RU" sz="1800" b="1" dirty="0" err="1" smtClean="0"/>
              <a:t>текста,строить</a:t>
            </a:r>
            <a:r>
              <a:rPr lang="ru-RU" sz="1800" b="1" dirty="0" smtClean="0"/>
              <a:t> </a:t>
            </a:r>
            <a:r>
              <a:rPr lang="ru-RU" sz="1800" b="1" dirty="0"/>
              <a:t>связи между объектами Задание 10 (ВПР)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3411717"/>
          </a:xfrm>
        </p:spPr>
        <p:txBody>
          <a:bodyPr/>
          <a:lstStyle/>
          <a:p>
            <a:r>
              <a:rPr lang="ru-RU" dirty="0" smtClean="0"/>
              <a:t>Задача:</a:t>
            </a:r>
            <a:endParaRPr lang="ru-RU" dirty="0"/>
          </a:p>
          <a:p>
            <a:r>
              <a:rPr lang="ru-RU" i="1" dirty="0" smtClean="0"/>
              <a:t> </a:t>
            </a:r>
            <a:r>
              <a:rPr lang="ru-RU" sz="1800" b="0" dirty="0"/>
              <a:t>Родственные связи можно представить в виде схемы. Например, на</a:t>
            </a:r>
          </a:p>
          <a:p>
            <a:r>
              <a:rPr lang="ru-RU" sz="1800" b="0" dirty="0"/>
              <a:t>схеме ниже представлена семья с двумя детьми. Такую схему ещё называют</a:t>
            </a:r>
          </a:p>
          <a:p>
            <a:r>
              <a:rPr lang="ru-RU" sz="1800" b="0" dirty="0"/>
              <a:t>родословное или семейное дерево.</a:t>
            </a:r>
          </a:p>
          <a:p>
            <a:r>
              <a:rPr lang="ru-RU" sz="1800" i="1" dirty="0"/>
              <a:t>Пример</a:t>
            </a:r>
            <a:endParaRPr lang="ru-RU" sz="1800" dirty="0"/>
          </a:p>
          <a:p>
            <a:r>
              <a:rPr lang="ru-RU" sz="1800" b="0" u="sng" dirty="0"/>
              <a:t>Прочитай текст и изобрази семейное дерево, включающее всех пере-</a:t>
            </a:r>
            <a:endParaRPr lang="ru-RU" sz="1800" b="0" dirty="0"/>
          </a:p>
          <a:p>
            <a:r>
              <a:rPr lang="ru-RU" sz="1800" b="0" u="sng" dirty="0"/>
              <a:t>численных в тексте родственников. Впиши в прямоугольники на схеме имена</a:t>
            </a:r>
            <a:endParaRPr lang="ru-RU" sz="1800" b="0" dirty="0"/>
          </a:p>
          <a:p>
            <a:r>
              <a:rPr lang="ru-RU" sz="1800" b="0" u="sng" dirty="0"/>
              <a:t>или имена и отчества родственников.</a:t>
            </a:r>
            <a:endParaRPr lang="ru-RU" sz="1800" b="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6458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928992" cy="4419829"/>
          </a:xfrm>
        </p:spPr>
        <p:txBody>
          <a:bodyPr>
            <a:normAutofit lnSpcReduction="10000"/>
          </a:bodyPr>
          <a:lstStyle/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Меня зовут Светлана. Мою маму зовут Юлия Ивановна, она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работает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технологом на швейной фабрике. Её родители живут далеко от нас,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 деревне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Нутрома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Тверской области. Бабушка Марина Игнатьевна уже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на пенсии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а дедушка Иван Михайлович работает на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деревообрабатывающем комбинате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 С ними живёт мамин брат дядя Саша, но он поступил в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институт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и скоро поедет учиться в Тверь. Летом мы ездим к ним в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гости.Моего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папу зовут Виталий Владимирович, он водитель автобуса.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Когда я была маленькая, мама забирала меня из садика, мы успевали на его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рейс и папа довозил нас до дома. Мой дедушка Владимир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Миронович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тоже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работал водителем, но он уже умер. А бабушка Анна Николаевна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живёт вместе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с нами. Она заботится обо мне и моём братике Вите.</a:t>
            </a:r>
          </a:p>
          <a:p>
            <a:endParaRPr lang="ru-RU" sz="1800" b="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0" u="sng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ru-RU" sz="1800" b="0" u="sng" dirty="0">
                <a:latin typeface="Times New Roman" pitchFamily="18" charset="0"/>
                <a:cs typeface="Times New Roman" pitchFamily="18" charset="0"/>
              </a:rPr>
              <a:t>для заполнения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677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8020372" cy="548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236396" cy="4275813"/>
          </a:xfrm>
        </p:spPr>
        <p:txBody>
          <a:bodyPr/>
          <a:lstStyle/>
          <a:p>
            <a:r>
              <a:rPr lang="ru-RU" dirty="0"/>
              <a:t>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1340768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52576" y="1340768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1340768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1340768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0824" y="2348880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2348880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96036" y="2311884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52576" y="3356992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80360" y="3356992"/>
            <a:ext cx="136815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4" idx="2"/>
          </p:cNvCxnSpPr>
          <p:nvPr/>
        </p:nvCxnSpPr>
        <p:spPr>
          <a:xfrm>
            <a:off x="971600" y="198884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7" idx="2"/>
          </p:cNvCxnSpPr>
          <p:nvPr/>
        </p:nvCxnSpPr>
        <p:spPr>
          <a:xfrm>
            <a:off x="2536652" y="198884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971600" y="2204864"/>
            <a:ext cx="15650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331640" y="22048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339752" y="22048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2"/>
          </p:cNvCxnSpPr>
          <p:nvPr/>
        </p:nvCxnSpPr>
        <p:spPr>
          <a:xfrm>
            <a:off x="4896036" y="1988840"/>
            <a:ext cx="0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516216" y="2042846"/>
            <a:ext cx="0" cy="54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896036" y="2096852"/>
            <a:ext cx="1620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12" idx="0"/>
          </p:cNvCxnSpPr>
          <p:nvPr/>
        </p:nvCxnSpPr>
        <p:spPr>
          <a:xfrm>
            <a:off x="5580112" y="2096852"/>
            <a:ext cx="0" cy="215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1" idx="2"/>
          </p:cNvCxnSpPr>
          <p:nvPr/>
        </p:nvCxnSpPr>
        <p:spPr>
          <a:xfrm>
            <a:off x="2807804" y="299695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12" idx="2"/>
          </p:cNvCxnSpPr>
          <p:nvPr/>
        </p:nvCxnSpPr>
        <p:spPr>
          <a:xfrm>
            <a:off x="5580112" y="2959956"/>
            <a:ext cx="0" cy="109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807804" y="3140968"/>
            <a:ext cx="27723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004048" y="314096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987824" y="314096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712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092380" cy="548640"/>
          </a:xfrm>
        </p:spPr>
        <p:txBody>
          <a:bodyPr/>
          <a:lstStyle/>
          <a:p>
            <a:r>
              <a:rPr lang="ru-RU" dirty="0"/>
              <a:t>Нестандартные задачи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568952" cy="3579849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Логические задачи.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В  клетке  находились  3 попугая. Трое  ребят  купили  по  одному  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из этих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 попугаев, и  один  попугай  остался  в  клетке. Как  это  могло    случиться?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Задачи, связанные с величинами.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Слонёнок заболел. Для его лечения требуется ровно 2 л сока, а у доктора Айболита есть только полная пятилитровая банка с соком и пустая трёхлитровая банка. Как Айболиту отмерить ровно 2 л сока?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482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4608512"/>
          </a:xfrm>
        </p:spPr>
        <p:txBody>
          <a:bodyPr/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 Задачи на промежутки.</a:t>
            </a:r>
          </a:p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Как  расставить  5  кубиков  в  2  ряда  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так, чтобы 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 в  каждом  ряду  было  по  3  кубика? Нарисуй.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Задачи-шутки.</a:t>
            </a:r>
          </a:p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На  дереве  сидели  10 птиц. Охотник  выстрелил  и  подстрелил одну  птицу. Сколько  птиц  осталось  на  дереве?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5. Арифметические задачи, требующие особых приёмов решения.</a:t>
            </a:r>
          </a:p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У Оли и Коли 8 орехов. Сколько орехов у каждого, если у Коли на 2 ореха больше?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6. Задачи на планирование действий.</a:t>
            </a:r>
          </a:p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Хотят поскорее поджарить 3 ломтика хлеба. На сковороде умещается лишь 2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ломтика, причем 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на поджаривание одной стороны ломтика затрачивается 1 мин. Как поджарить с обеих сторон все 3 ломтика хлеба за 3 мин?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962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8020372" cy="548640"/>
          </a:xfrm>
        </p:spPr>
        <p:txBody>
          <a:bodyPr/>
          <a:lstStyle/>
          <a:p>
            <a:r>
              <a:rPr lang="ru-RU" dirty="0" smtClean="0"/>
              <a:t>Внеурочные занятия: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092380" cy="3579849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Классные часы.</a:t>
            </a:r>
          </a:p>
          <a:p>
            <a:pPr marL="0" inden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КТД</a:t>
            </a:r>
          </a:p>
          <a:p>
            <a:pPr marL="0" inden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-конструирование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4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«Шахматы»</a:t>
            </a:r>
          </a:p>
          <a:p>
            <a:pPr marL="0" inden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  Факультативы.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475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пасибо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60648"/>
            <a:ext cx="799288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508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</a:t>
            </a:r>
            <a:r>
              <a:rPr lang="ru-RU" sz="2000" b="1" dirty="0"/>
              <a:t>Математическая грамотность младшего школьника как компонент функциональной грамотности трактуется как:</a:t>
            </a:r>
            <a:r>
              <a:rPr lang="ru-RU" sz="2000" dirty="0"/>
              <a:t>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340768"/>
            <a:ext cx="7520940" cy="3456384"/>
          </a:xfrm>
        </p:spPr>
        <p:txBody>
          <a:bodyPr/>
          <a:lstStyle/>
          <a:p>
            <a:r>
              <a:rPr lang="ru-RU" sz="2000" b="0" dirty="0"/>
              <a:t>а)понимание необходимости математических знаний для учения и повседневной жизни (для чего, где может пригодиться, где можно воспользоваться полученными знаниями);                                                                                                  </a:t>
            </a:r>
          </a:p>
          <a:p>
            <a:r>
              <a:rPr lang="ru-RU" sz="2000" b="0" dirty="0"/>
              <a:t>б) потребность и умение применять</a:t>
            </a:r>
            <a:r>
              <a:rPr lang="ru-RU" sz="2000" b="0" u="sng" dirty="0"/>
              <a:t> </a:t>
            </a:r>
            <a:r>
              <a:rPr lang="ru-RU" sz="2000" b="0" dirty="0"/>
              <a:t>математику в повседневных (житейских) ситуациях:  </a:t>
            </a:r>
            <a:r>
              <a:rPr lang="ru-RU" sz="2000" b="0" dirty="0" err="1"/>
              <a:t>Расчитывать</a:t>
            </a:r>
            <a:r>
              <a:rPr lang="ru-RU" sz="2000" b="0" dirty="0"/>
              <a:t> стоимость, массу, количество необходимого материала и т.д. Находить, анализировать математическую информацию об объектах окружающей действительности, рассчитывать стоимость (протяженность, массу);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231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404664"/>
            <a:ext cx="7520940" cy="4536504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1800" b="0" dirty="0"/>
              <a:t>в) способность различать математические объекты (числа, величины, фигуры),  устанавливать математические отношения (длиннее-короче, быстрее-медленнее), зависимости (увеличивается, расходуется), сравнивать, классифицировать   </a:t>
            </a:r>
          </a:p>
          <a:p>
            <a:r>
              <a:rPr lang="ru-RU" sz="1800" b="0" dirty="0"/>
              <a:t> г)совокупность умений: действовать по инструкции (алгоритму), решать учебные задачи, связанные с измерением, вычислениями, упорядочиванием, формулировать суждения с использованием математических терминов, знаков, свойств арифметических действий. Важно, чтобы ребята понимали, для чего эти знания. Важно понимать, когда вычисления выполнять  письменно, а когда устно. Полезны сочетания устных и письменных вычислений, но все они должны быть применены в повседневной </a:t>
            </a:r>
            <a:r>
              <a:rPr lang="ru-RU" sz="1800" b="0" dirty="0" err="1"/>
              <a:t>жизни.Такие</a:t>
            </a:r>
            <a:r>
              <a:rPr lang="ru-RU" sz="1800" b="0" dirty="0"/>
              <a:t> задания могут быть и на уроках  технологии (в чертежах), окружающему миру и т.д.</a:t>
            </a:r>
          </a:p>
          <a:p>
            <a:r>
              <a:rPr lang="ru-RU" sz="1800" b="0" dirty="0"/>
              <a:t>д) Решение задач в 1- 3 действия, связанных с бытовыми жизненными ситуациями (покупка, измерение, взвешивание).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3706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Вид работ </a:t>
            </a:r>
            <a:r>
              <a:rPr lang="ru-RU" sz="2400" dirty="0"/>
              <a:t>используемых на уроках математики 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092380" cy="3912548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/>
              <a:t>1.  Работа над задачей</a:t>
            </a:r>
            <a:r>
              <a:rPr lang="ru-RU" sz="3800" dirty="0" smtClean="0"/>
              <a:t>.</a:t>
            </a:r>
          </a:p>
          <a:p>
            <a:r>
              <a:rPr lang="ru-RU" sz="3800" dirty="0" smtClean="0"/>
              <a:t>2. Решение задач разными способами</a:t>
            </a:r>
            <a:r>
              <a:rPr lang="ru-RU" sz="3800" b="0" dirty="0" smtClean="0"/>
              <a:t>.</a:t>
            </a:r>
            <a:endParaRPr lang="ru-RU" sz="3800" dirty="0" smtClean="0"/>
          </a:p>
          <a:p>
            <a:r>
              <a:rPr lang="ru-RU" sz="3800" dirty="0" smtClean="0"/>
              <a:t>3</a:t>
            </a:r>
            <a:r>
              <a:rPr lang="ru-RU" sz="3800" dirty="0"/>
              <a:t>. Представление ситуации, описанной в задачи и её моделирование:</a:t>
            </a:r>
          </a:p>
          <a:p>
            <a:r>
              <a:rPr lang="ru-RU" sz="3800" i="1" dirty="0"/>
              <a:t>а) с помощью отрезков.</a:t>
            </a:r>
          </a:p>
          <a:p>
            <a:r>
              <a:rPr lang="ru-RU" sz="3800" b="0" dirty="0"/>
              <a:t>Лягушка  встречала  гостей. Лиса  пришла  раньше  Медведя, Волк  позже  Зайца, Медведь  раньше  Зайца, Сорока  позже  Волка.</a:t>
            </a:r>
          </a:p>
          <a:p>
            <a:r>
              <a:rPr lang="ru-RU" sz="3800" b="0" dirty="0"/>
              <a:t>Кто  пришёл  раньше  всех?  Кто  пришёл  позже  всех? В  каком  порядке  приходили  гости</a:t>
            </a:r>
            <a:r>
              <a:rPr lang="ru-RU" sz="3800" dirty="0"/>
              <a:t>? </a:t>
            </a:r>
            <a:endParaRPr lang="ru-RU" sz="3800" dirty="0" smtClean="0"/>
          </a:p>
          <a:p>
            <a:r>
              <a:rPr lang="ru-RU" sz="3800" dirty="0" smtClean="0"/>
              <a:t>б</a:t>
            </a:r>
            <a:r>
              <a:rPr lang="ru-RU" sz="3800" dirty="0"/>
              <a:t>) с помощью рисунка.</a:t>
            </a:r>
          </a:p>
          <a:p>
            <a:r>
              <a:rPr lang="ru-RU" sz="3400" b="0" dirty="0"/>
              <a:t>На грядке сидели 6 мышек. К ним подбежали ещё 3. Кот подкрался и схватил одну. Сколько мышек осталось на грядке?</a:t>
            </a:r>
          </a:p>
          <a:p>
            <a:endParaRPr lang="ru-RU" sz="3800" i="1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005187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164388" cy="4536504"/>
          </a:xfrm>
        </p:spPr>
        <p:txBody>
          <a:bodyPr>
            <a:normAutofit/>
          </a:bodyPr>
          <a:lstStyle/>
          <a:p>
            <a:r>
              <a:rPr lang="ru-RU" sz="1800" i="1" dirty="0"/>
              <a:t>в) с помощью чертежа</a:t>
            </a:r>
            <a:r>
              <a:rPr lang="ru-RU" sz="1800" i="1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4</a:t>
            </a:r>
            <a:r>
              <a:rPr lang="ru-RU" sz="1800" dirty="0"/>
              <a:t>. Разбивка текста задачи на значимые части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5</a:t>
            </a:r>
            <a:r>
              <a:rPr lang="ru-RU" sz="1800" dirty="0"/>
              <a:t>. Решение задач с недостающими или лишними данными.</a:t>
            </a:r>
          </a:p>
          <a:p>
            <a:r>
              <a:rPr lang="ru-RU" b="0" dirty="0"/>
              <a:t>В первом букете ромашки. Это на 12 ромашек больше, чем во втором букете. Сколько ромашек в двух букетах</a:t>
            </a:r>
            <a:r>
              <a:rPr lang="ru-RU" b="0" dirty="0" smtClean="0"/>
              <a:t>?</a:t>
            </a:r>
            <a:endParaRPr lang="ru-RU" dirty="0" smtClean="0"/>
          </a:p>
          <a:p>
            <a:endParaRPr lang="ru-RU" sz="1800" dirty="0" smtClean="0"/>
          </a:p>
          <a:p>
            <a:r>
              <a:rPr lang="ru-RU" sz="1800" dirty="0" smtClean="0"/>
              <a:t>6</a:t>
            </a:r>
            <a:r>
              <a:rPr lang="ru-RU" sz="1800" dirty="0"/>
              <a:t>. Самостоятельное составление задач учениками.</a:t>
            </a:r>
          </a:p>
          <a:p>
            <a:r>
              <a:rPr lang="ru-RU" sz="1800" i="1" dirty="0"/>
              <a:t>1) используя слова: больше на несколько, меньше на несколько единиц, в несколько раз больше, в несколько раз меньше;</a:t>
            </a:r>
          </a:p>
          <a:p>
            <a:r>
              <a:rPr lang="ru-RU" sz="1800" i="1" dirty="0"/>
              <a:t>2) по данному плану ее решения,</a:t>
            </a:r>
          </a:p>
          <a:p>
            <a:r>
              <a:rPr lang="ru-RU" sz="1800" i="1" dirty="0"/>
              <a:t>3) действиям и ответу;</a:t>
            </a:r>
          </a:p>
          <a:p>
            <a:r>
              <a:rPr lang="ru-RU" sz="1800" i="1" dirty="0"/>
              <a:t>4) по выражению и т. д.</a:t>
            </a:r>
          </a:p>
          <a:p>
            <a:endParaRPr lang="ru-RU" sz="1800" dirty="0" smtClean="0"/>
          </a:p>
          <a:p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53333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948364" cy="4680520"/>
          </a:xfrm>
        </p:spPr>
        <p:txBody>
          <a:bodyPr>
            <a:normAutofit/>
          </a:bodyPr>
          <a:lstStyle/>
          <a:p>
            <a:r>
              <a:rPr lang="ru-RU" dirty="0"/>
              <a:t>7. Объяснение готового решения задачи.</a:t>
            </a:r>
          </a:p>
          <a:p>
            <a:endParaRPr lang="ru-RU" dirty="0"/>
          </a:p>
          <a:p>
            <a:r>
              <a:rPr lang="ru-RU" dirty="0"/>
              <a:t>8. Изменение вопроса задачи.</a:t>
            </a:r>
          </a:p>
          <a:p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/>
              <a:t>. Составление разных выражений к данным задачам</a:t>
            </a:r>
          </a:p>
          <a:p>
            <a:endParaRPr lang="ru-RU" dirty="0"/>
          </a:p>
          <a:p>
            <a:r>
              <a:rPr lang="ru-RU" dirty="0"/>
              <a:t>10. Выбор выражений, которые являются решением задачи.</a:t>
            </a:r>
          </a:p>
          <a:p>
            <a:endParaRPr lang="ru-RU" dirty="0"/>
          </a:p>
          <a:p>
            <a:r>
              <a:rPr lang="ru-RU" dirty="0"/>
              <a:t>11. Выбор способа записи решения задачи ( выражением, уравнением, по действиям, с пояснением, с вопросами)</a:t>
            </a:r>
          </a:p>
          <a:p>
            <a:endParaRPr lang="ru-RU" dirty="0"/>
          </a:p>
          <a:p>
            <a:r>
              <a:rPr lang="ru-RU" dirty="0"/>
              <a:t>12. Использование приема сравнения задач и их решений..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173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092380" cy="4275813"/>
          </a:xfrm>
        </p:spPr>
        <p:txBody>
          <a:bodyPr>
            <a:normAutofit/>
          </a:bodyPr>
          <a:lstStyle/>
          <a:p>
            <a:r>
              <a:rPr lang="ru-RU" sz="1800" dirty="0"/>
              <a:t>13. Выбор решения из двух предложенных  (верного и неверного).</a:t>
            </a:r>
          </a:p>
          <a:p>
            <a:endParaRPr lang="ru-RU" sz="1800" dirty="0"/>
          </a:p>
          <a:p>
            <a:r>
              <a:rPr lang="ru-RU" sz="1800" dirty="0" smtClean="0"/>
              <a:t>14</a:t>
            </a:r>
            <a:r>
              <a:rPr lang="ru-RU" sz="1800" dirty="0"/>
              <a:t>. Изменение условия задачи так, чтобы задача решалась другим действием.</a:t>
            </a:r>
          </a:p>
          <a:p>
            <a:endParaRPr lang="ru-RU" sz="1800" dirty="0" smtClean="0"/>
          </a:p>
          <a:p>
            <a:r>
              <a:rPr lang="ru-RU" sz="1800" dirty="0" smtClean="0"/>
              <a:t>15</a:t>
            </a:r>
            <a:r>
              <a:rPr lang="ru-RU" sz="1800" dirty="0"/>
              <a:t>. Закончить решение задачи.</a:t>
            </a:r>
          </a:p>
          <a:p>
            <a:endParaRPr lang="ru-RU" sz="1800" dirty="0" smtClean="0"/>
          </a:p>
          <a:p>
            <a:r>
              <a:rPr lang="ru-RU" sz="1800" dirty="0" smtClean="0"/>
              <a:t>16</a:t>
            </a:r>
            <a:r>
              <a:rPr lang="ru-RU" sz="1800" dirty="0"/>
              <a:t>. Составление аналогичной задачи с измененными данными.</a:t>
            </a:r>
          </a:p>
          <a:p>
            <a:endParaRPr lang="ru-RU" sz="1800" dirty="0" smtClean="0"/>
          </a:p>
          <a:p>
            <a:r>
              <a:rPr lang="ru-RU" sz="1800" dirty="0" smtClean="0"/>
              <a:t>17</a:t>
            </a:r>
            <a:r>
              <a:rPr lang="ru-RU" sz="1800" dirty="0"/>
              <a:t>. Составление и решение обратных задач.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88446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092380" cy="1224136"/>
          </a:xfrm>
        </p:spPr>
        <p:txBody>
          <a:bodyPr/>
          <a:lstStyle/>
          <a:p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>Пример задания  на </a:t>
            </a:r>
            <a:r>
              <a:rPr lang="ru-RU" sz="2000" b="1" i="1" dirty="0"/>
              <a:t>овладение умения решать текстовые </a:t>
            </a:r>
            <a:r>
              <a:rPr lang="ru-RU" sz="2000" b="1" i="1" dirty="0" smtClean="0"/>
              <a:t>задачи</a:t>
            </a:r>
            <a:r>
              <a:rPr lang="ru-RU" sz="2000" dirty="0"/>
              <a:t> </a:t>
            </a:r>
            <a:r>
              <a:rPr lang="ru-RU" sz="2000" b="1" i="1" dirty="0" smtClean="0"/>
              <a:t>в </a:t>
            </a:r>
            <a:r>
              <a:rPr lang="ru-RU" sz="2000" b="1" i="1" dirty="0"/>
              <a:t>три-четыре действия, связанные с использованием основных </a:t>
            </a:r>
            <a:r>
              <a:rPr lang="ru-RU" sz="2000" b="1" i="1" dirty="0" smtClean="0"/>
              <a:t>единиц</a:t>
            </a:r>
            <a:r>
              <a:rPr lang="ru-RU" sz="2000" dirty="0"/>
              <a:t> </a:t>
            </a:r>
            <a:r>
              <a:rPr lang="ru-RU" sz="2000" b="1" i="1" dirty="0" smtClean="0"/>
              <a:t>измерения </a:t>
            </a:r>
            <a:r>
              <a:rPr lang="ru-RU" sz="2000" b="1" i="1" dirty="0"/>
              <a:t>величин (длина, вес) </a:t>
            </a:r>
            <a:r>
              <a:rPr lang="ru-RU" sz="2000" b="1" i="1" dirty="0" smtClean="0"/>
              <a:t>      Задание </a:t>
            </a:r>
            <a:r>
              <a:rPr lang="ru-RU" sz="2000" b="1" i="1" dirty="0"/>
              <a:t>8 (ВПР)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изготовление одного пододеяльника требуется 4 м 80 см полотна,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 на одну наволочку — 70 см полотна. Всего было израсходовано 90 м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полотна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Пододеяльников сшили 10 штук. Сколько сшили наволочек?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Запиши решение и ответ.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092380" cy="1728191"/>
          </a:xfrm>
        </p:spPr>
        <p:txBody>
          <a:bodyPr/>
          <a:lstStyle/>
          <a:p>
            <a:r>
              <a:rPr lang="ru-RU" dirty="0" smtClean="0"/>
              <a:t>                               </a:t>
            </a:r>
          </a:p>
          <a:p>
            <a:r>
              <a:rPr lang="ru-RU" dirty="0" smtClean="0"/>
              <a:t>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39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092380" cy="1119024"/>
          </a:xfrm>
        </p:spPr>
        <p:txBody>
          <a:bodyPr/>
          <a:lstStyle/>
          <a:p>
            <a:r>
              <a:rPr lang="ru-RU" sz="2000" b="1" i="1" dirty="0" smtClean="0"/>
              <a:t>Пример  задания  на </a:t>
            </a:r>
            <a:r>
              <a:rPr lang="ru-RU" sz="2000" b="1" i="1" dirty="0"/>
              <a:t>овладение умения решать текстовые </a:t>
            </a:r>
            <a:r>
              <a:rPr lang="ru-RU" sz="2000" b="1" i="1" dirty="0" smtClean="0"/>
              <a:t>задачи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b="1" i="1" dirty="0" smtClean="0"/>
              <a:t>в </a:t>
            </a:r>
            <a:r>
              <a:rPr lang="ru-RU" sz="2000" b="1" i="1" dirty="0"/>
              <a:t>три-четыре действия (повышенной трудности) Задание 12 (ВПР)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020372" cy="3267701"/>
          </a:xfrm>
        </p:spPr>
        <p:txBody>
          <a:bodyPr/>
          <a:lstStyle/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Паша вырезал из бумаги несколько пятиугольников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 шестиугольников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Всего у вырезанных фигурок 32 вершины. Сколько шестиугольников вырезал Паша?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Запиши решение и ответ.</a:t>
            </a:r>
          </a:p>
          <a:p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108406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63</TotalTime>
  <Words>817</Words>
  <Application>Microsoft Office PowerPoint</Application>
  <PresentationFormat>Экран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Углы</vt:lpstr>
      <vt:lpstr>Возможности развития математической функциональной грамотности в начальной школе.</vt:lpstr>
      <vt:lpstr> Математическая грамотность младшего школьника как компонент функциональной грамотности трактуется как: </vt:lpstr>
      <vt:lpstr>Презентация PowerPoint</vt:lpstr>
      <vt:lpstr>Вид работ используемых на уроках математики :</vt:lpstr>
      <vt:lpstr>Презентация PowerPoint</vt:lpstr>
      <vt:lpstr>Презентация PowerPoint</vt:lpstr>
      <vt:lpstr>Презентация PowerPoint</vt:lpstr>
      <vt:lpstr>         Пример задания  на овладение умения решать текстовые задачи в три-четыре действия, связанные с использованием основных единиц измерения величин (длина, вес)       Задание 8 (ВПР)  На изготовление одного пододеяльника требуется 4 м 80 см полотна, а на одну наволочку — 70 см полотна. Всего было израсходовано 90 м полотна. Пододеяльников сшили 10 штук. Сколько сшили наволочек? Запиши решение и ответ. </vt:lpstr>
      <vt:lpstr>Пример  задания  на овладение умения решать текстовые задачи  в три-четыре действия (повышенной трудности) Задание 12 (ВПР) </vt:lpstr>
      <vt:lpstr>Пример ы  заданий  на  овладение основами логического и алгоритмического мышления Задание 9.1. (ВПР) </vt:lpstr>
      <vt:lpstr>Презентация PowerPoint</vt:lpstr>
      <vt:lpstr>Пример задания на овладение умением извлекать и интерпретировать информацию, представленную в виде текста,строить связи между объектами Задание 10 (ВПР) </vt:lpstr>
      <vt:lpstr>Презентация PowerPoint</vt:lpstr>
      <vt:lpstr>Презентация PowerPoint</vt:lpstr>
      <vt:lpstr>Нестандартные задачи </vt:lpstr>
      <vt:lpstr>Презентация PowerPoint</vt:lpstr>
      <vt:lpstr>Внеурочные занятия: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развития математической функциональной грамотности в начальной школе.</dc:title>
  <dc:creator>User</dc:creator>
  <cp:lastModifiedBy>User</cp:lastModifiedBy>
  <cp:revision>8</cp:revision>
  <dcterms:created xsi:type="dcterms:W3CDTF">2021-12-26T14:20:37Z</dcterms:created>
  <dcterms:modified xsi:type="dcterms:W3CDTF">2021-12-26T15:34:12Z</dcterms:modified>
</cp:coreProperties>
</file>