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7" r:id="rId1"/>
  </p:sldMasterIdLst>
  <p:sldIdLst>
    <p:sldId id="322" r:id="rId2"/>
    <p:sldId id="259" r:id="rId3"/>
    <p:sldId id="260" r:id="rId4"/>
    <p:sldId id="261" r:id="rId5"/>
    <p:sldId id="264" r:id="rId6"/>
    <p:sldId id="266" r:id="rId7"/>
    <p:sldId id="267" r:id="rId8"/>
    <p:sldId id="319" r:id="rId9"/>
    <p:sldId id="268" r:id="rId10"/>
    <p:sldId id="269" r:id="rId11"/>
    <p:sldId id="270" r:id="rId12"/>
    <p:sldId id="287" r:id="rId13"/>
    <p:sldId id="288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24" r:id="rId25"/>
    <p:sldId id="323" r:id="rId26"/>
    <p:sldId id="317" r:id="rId27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4FEC66-674B-4FAE-A8A3-11F74004ED69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435E2B-4EAD-4898-AC30-6FD2A52098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C2B8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2E2E2E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pPr marL="38100">
                <a:lnSpc>
                  <a:spcPts val="115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6/10/2022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lang="ru-RU" smtClean="0"/>
              <a:pPr marL="38100">
                <a:lnSpc>
                  <a:spcPts val="1150"/>
                </a:lnSpc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2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3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25.jpeg"/><Relationship Id="rId5" Type="http://schemas.openxmlformats.org/officeDocument/2006/relationships/image" Target="../media/image5.png"/><Relationship Id="rId10" Type="http://schemas.openxmlformats.org/officeDocument/2006/relationships/image" Target="../media/image24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6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7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8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30.jpeg"/><Relationship Id="rId5" Type="http://schemas.openxmlformats.org/officeDocument/2006/relationships/image" Target="../media/image5.png"/><Relationship Id="rId10" Type="http://schemas.openxmlformats.org/officeDocument/2006/relationships/image" Target="../media/image29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3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33.jpeg"/><Relationship Id="rId5" Type="http://schemas.openxmlformats.org/officeDocument/2006/relationships/image" Target="../media/image5.png"/><Relationship Id="rId10" Type="http://schemas.openxmlformats.org/officeDocument/2006/relationships/image" Target="../media/image32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35.png"/><Relationship Id="rId5" Type="http://schemas.openxmlformats.org/officeDocument/2006/relationships/image" Target="../media/image5.png"/><Relationship Id="rId10" Type="http://schemas.openxmlformats.org/officeDocument/2006/relationships/image" Target="../media/image34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36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image" Target="../media/image39.png"/><Relationship Id="rId21" Type="http://schemas.openxmlformats.org/officeDocument/2006/relationships/image" Target="../media/image56.jpeg"/><Relationship Id="rId7" Type="http://schemas.openxmlformats.org/officeDocument/2006/relationships/image" Target="../media/image42.pn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2" Type="http://schemas.openxmlformats.org/officeDocument/2006/relationships/image" Target="../media/image38.png"/><Relationship Id="rId16" Type="http://schemas.openxmlformats.org/officeDocument/2006/relationships/image" Target="../media/image51.jpeg"/><Relationship Id="rId20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hop.prosv.ru/katalog" TargetMode="External"/><Relationship Id="rId11" Type="http://schemas.openxmlformats.org/officeDocument/2006/relationships/image" Target="../media/image46.png"/><Relationship Id="rId5" Type="http://schemas.openxmlformats.org/officeDocument/2006/relationships/image" Target="../media/image41.png"/><Relationship Id="rId15" Type="http://schemas.openxmlformats.org/officeDocument/2006/relationships/image" Target="../media/image50.png"/><Relationship Id="rId23" Type="http://schemas.openxmlformats.org/officeDocument/2006/relationships/image" Target="../media/image58.jpeg"/><Relationship Id="rId10" Type="http://schemas.openxmlformats.org/officeDocument/2006/relationships/image" Target="../media/image45.jpeg"/><Relationship Id="rId19" Type="http://schemas.openxmlformats.org/officeDocument/2006/relationships/image" Target="../media/image54.png"/><Relationship Id="rId4" Type="http://schemas.openxmlformats.org/officeDocument/2006/relationships/image" Target="../media/image40.jpeg"/><Relationship Id="rId9" Type="http://schemas.openxmlformats.org/officeDocument/2006/relationships/image" Target="../media/image44.png"/><Relationship Id="rId14" Type="http://schemas.openxmlformats.org/officeDocument/2006/relationships/image" Target="../media/image49.jpeg"/><Relationship Id="rId2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2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3.jpeg"/><Relationship Id="rId5" Type="http://schemas.openxmlformats.org/officeDocument/2006/relationships/image" Target="../media/image5.pn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Специфика и разработка заданий направленных на формирование </a:t>
            </a:r>
            <a:r>
              <a:rPr lang="ru-RU" dirty="0" err="1" smtClean="0"/>
              <a:t>естественно-научной</a:t>
            </a:r>
            <a:r>
              <a:rPr lang="ru-RU" dirty="0" smtClean="0"/>
              <a:t> функциональной грамотности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6477000"/>
            <a:ext cx="8534400" cy="22860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14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200" spc="-25" dirty="0"/>
              <a:t>Формирование</a:t>
            </a:r>
            <a:r>
              <a:rPr sz="3200" spc="25" dirty="0"/>
              <a:t> </a:t>
            </a:r>
            <a:r>
              <a:rPr sz="3200" spc="-30" dirty="0"/>
              <a:t>естественно-научной	</a:t>
            </a:r>
            <a:r>
              <a:rPr sz="3200" spc="-25" dirty="0"/>
              <a:t>грамотности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5374" y="6552386"/>
            <a:ext cx="13144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3493" y="6565086"/>
            <a:ext cx="74993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з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д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ат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ел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23434" y="6565086"/>
            <a:ext cx="146050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ство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9531" y="781050"/>
            <a:ext cx="10566400" cy="511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5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Кодификатор,</a:t>
            </a:r>
            <a:r>
              <a:rPr sz="1800" b="1" spc="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который</a:t>
            </a:r>
            <a:r>
              <a:rPr sz="1800" b="1" spc="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используется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разработки</a:t>
            </a:r>
            <a:r>
              <a:rPr sz="1800" b="1" spc="3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оценки</a:t>
            </a:r>
            <a:r>
              <a:rPr sz="18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выполнения</a:t>
            </a:r>
            <a:r>
              <a:rPr sz="18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заданий</a:t>
            </a:r>
            <a:r>
              <a:rPr sz="1800" b="1" spc="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ЕНГ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670"/>
              </a:lnSpc>
            </a:pP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(из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материалов</a:t>
            </a:r>
            <a:r>
              <a:rPr sz="1400" b="1" spc="-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ВСЕРОССИЙСКОГО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ФОРУМА</a:t>
            </a:r>
            <a:r>
              <a:rPr sz="1400" b="1" spc="-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ЭКСПЕРТОВ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ПО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ФУНКЦИОНАЛЬНОЙ</a:t>
            </a:r>
            <a:r>
              <a:rPr sz="1400" b="1" spc="-4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ГРАМОТНОСТИ,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17-18</a:t>
            </a:r>
            <a:r>
              <a:rPr sz="1400" b="1" spc="3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декабря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2019)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234353" y="1471422"/>
          <a:ext cx="11663044" cy="51510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9780"/>
                <a:gridCol w="4847590"/>
                <a:gridCol w="6035674"/>
              </a:tblGrid>
              <a:tr h="640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Оцениваемые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компетенции,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Характеристика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учебного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задания,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направленного</a:t>
                      </a:r>
                      <a:r>
                        <a:rPr sz="1800" b="1" spc="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формирование/оценку</a:t>
                      </a:r>
                      <a:r>
                        <a:rPr sz="18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39509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1800" b="1" spc="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Компетенция:</a:t>
                      </a:r>
                      <a:r>
                        <a:rPr sz="1800" b="1" spc="2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понимание</a:t>
                      </a:r>
                      <a:r>
                        <a:rPr sz="1800" b="1" spc="3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особенностей</a:t>
                      </a:r>
                      <a:r>
                        <a:rPr sz="1800" b="1" spc="2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естественно-научного</a:t>
                      </a:r>
                      <a:r>
                        <a:rPr sz="1800" b="1" spc="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исследования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010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Распознавать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0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формулировать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цель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данного</a:t>
                      </a:r>
                      <a:r>
                        <a:rPr sz="2000" b="1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исследования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краткому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описанию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хода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исследования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действий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исследователей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четко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сформулировать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его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цель.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Предлагать</a:t>
                      </a:r>
                      <a:r>
                        <a:rPr sz="20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оценивать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способ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0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научного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исследования</a:t>
                      </a:r>
                      <a:r>
                        <a:rPr sz="2000" b="1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данного</a:t>
                      </a:r>
                      <a:r>
                        <a:rPr sz="2000" b="1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вопроса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05104" algn="just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описанию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проблемы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кратко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сформулировать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оценить идею исследования,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направленного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 ее решение,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и/или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описать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основные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этапы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такого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исследования.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Выдвигать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объяснительные</a:t>
                      </a:r>
                      <a:r>
                        <a:rPr sz="2000" b="1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гипотезы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предлагать</a:t>
                      </a:r>
                      <a:r>
                        <a:rPr sz="2000" b="1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способы</a:t>
                      </a:r>
                      <a:r>
                        <a:rPr sz="20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их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проверки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49554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просто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сформулировать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гипотезы,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объясняющие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описанное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явление,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 и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обязательно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предложить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возможные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 marR="2139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способы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их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проверки.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Набор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гипотез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может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предлагаться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самом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задании,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тогда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учащийся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должен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предложить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только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способы 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проверки.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131058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235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Описывать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оценивать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способы, </a:t>
                      </a:r>
                      <a:r>
                        <a:rPr sz="2000" b="1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которые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используют</a:t>
                      </a:r>
                      <a:r>
                        <a:rPr sz="2000" b="1" spc="-6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учёные,</a:t>
                      </a:r>
                      <a:r>
                        <a:rPr sz="2000" b="1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чтобы </a:t>
                      </a:r>
                      <a:r>
                        <a:rPr sz="2000" b="1" spc="-48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обеспечить надёжность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данных и </a:t>
                      </a:r>
                      <a:r>
                        <a:rPr sz="2000" b="1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достоверность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объяснений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18159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охарактеризовать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назначение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того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иного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элемента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исследования,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повышающего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надежность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результата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 marR="1854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(контрольная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группа,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контрольный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образец,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большая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статистика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др.).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Или: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выбрать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более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надежную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стратегию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исследования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вопроса.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15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200" spc="-25" dirty="0"/>
              <a:t>Формирование</a:t>
            </a:r>
            <a:r>
              <a:rPr sz="3200" spc="25" dirty="0"/>
              <a:t> </a:t>
            </a:r>
            <a:r>
              <a:rPr sz="3200" spc="-30" dirty="0"/>
              <a:t>естественно-научной	</a:t>
            </a:r>
            <a:r>
              <a:rPr sz="3200" spc="-25" dirty="0"/>
              <a:t>грамотности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5374" y="6552386"/>
            <a:ext cx="13144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6908" y="6565086"/>
            <a:ext cx="77914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з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д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ат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ел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ст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86305" y="6565086"/>
            <a:ext cx="129794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9531" y="781050"/>
            <a:ext cx="10566400" cy="511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5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Кодификатор,</a:t>
            </a:r>
            <a:r>
              <a:rPr sz="1800" b="1" spc="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который</a:t>
            </a:r>
            <a:r>
              <a:rPr sz="1800" b="1" spc="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используется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разработки</a:t>
            </a:r>
            <a:r>
              <a:rPr sz="1800" b="1" spc="3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оценки</a:t>
            </a:r>
            <a:r>
              <a:rPr sz="18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выполнения</a:t>
            </a:r>
            <a:r>
              <a:rPr sz="18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заданий</a:t>
            </a:r>
            <a:r>
              <a:rPr sz="1800" b="1" spc="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ЕНГ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670"/>
              </a:lnSpc>
            </a:pP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(из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материалов</a:t>
            </a:r>
            <a:r>
              <a:rPr sz="1400" b="1" spc="-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ВСЕРОССИЙСКОГО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ФОРУМА</a:t>
            </a:r>
            <a:r>
              <a:rPr sz="1400" b="1" spc="-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ЭКСПЕРТОВ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ПО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ФУНКЦИОНАЛЬНОЙ</a:t>
            </a:r>
            <a:r>
              <a:rPr sz="1400" b="1" spc="-4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ГРАМОТНОСТИ,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17-18</a:t>
            </a:r>
            <a:r>
              <a:rPr sz="1400" b="1" spc="3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декабря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2019)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289369" y="1282827"/>
          <a:ext cx="11607800" cy="5486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2805"/>
                <a:gridCol w="4978400"/>
                <a:gridCol w="5776595"/>
              </a:tblGrid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Оцениваемые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компетенции,</a:t>
                      </a:r>
                      <a:r>
                        <a:rPr sz="1800" b="1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3398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Характеристика</a:t>
                      </a:r>
                      <a:r>
                        <a:rPr sz="18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учебного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задания,</a:t>
                      </a:r>
                      <a:r>
                        <a:rPr sz="1800" b="1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направленного</a:t>
                      </a:r>
                      <a:r>
                        <a:rPr sz="18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800" b="1" spc="-43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формирование/оценку</a:t>
                      </a:r>
                      <a:r>
                        <a:rPr sz="1800" b="1" spc="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165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3. </a:t>
                      </a:r>
                      <a:r>
                        <a:rPr sz="16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Компетенция:</a:t>
                      </a:r>
                      <a:r>
                        <a:rPr sz="1600" b="1" spc="6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интерпретация</a:t>
                      </a:r>
                      <a:r>
                        <a:rPr sz="1600" b="1" spc="5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данных</a:t>
                      </a:r>
                      <a:r>
                        <a:rPr sz="1600" b="1" spc="2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использование</a:t>
                      </a:r>
                      <a:r>
                        <a:rPr sz="1600" b="1" spc="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научных</a:t>
                      </a:r>
                      <a:r>
                        <a:rPr sz="1600" b="1" spc="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доказательств</a:t>
                      </a:r>
                      <a:r>
                        <a:rPr sz="1600" b="1" spc="5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600" b="1" spc="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получения</a:t>
                      </a:r>
                      <a:r>
                        <a:rPr sz="1600" b="1" spc="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выводов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106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854710" algn="just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Анализировать, интерпретировать </a:t>
                      </a:r>
                      <a:r>
                        <a:rPr sz="2000" b="1" spc="-48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данные и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делать соответствующие </a:t>
                      </a:r>
                      <a:r>
                        <a:rPr sz="2000" b="1" spc="-48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выводы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670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формулировать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выводы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основе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интерпретации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данных,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представленных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различных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формах: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графики,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 marR="630555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таблицы,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диаграммы,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фотографии,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географические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карты,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словесный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текст.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Данные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могут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быть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представлены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сочетании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13030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Преобразовывать </a:t>
                      </a:r>
                      <a:r>
                        <a:rPr sz="20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одну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форму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представления</a:t>
                      </a:r>
                      <a:r>
                        <a:rPr sz="2000" b="1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данных</a:t>
                      </a:r>
                      <a:r>
                        <a:rPr sz="2000" b="1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другую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775335" algn="just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преобразовать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одну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форму представления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научной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информации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другую, например: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словесную в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схематический рисунок, табличную форму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 график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диаграмму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т.д.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  <a:tr h="1066838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Распознавать</a:t>
                      </a:r>
                      <a:r>
                        <a:rPr sz="2000" b="1" spc="-6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допущения,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1440" marR="102235">
                        <a:lnSpc>
                          <a:spcPct val="100000"/>
                        </a:lnSpc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доказательства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рассуждения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научных </a:t>
                      </a:r>
                      <a:r>
                        <a:rPr sz="2000" b="1" spc="-48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текстах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0767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выявлять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формулировать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допущения,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которых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строится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то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иное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научное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рассуждение,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характеризовать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сами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типы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научного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текста: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доказательство,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рассуждение,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допущение.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106680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000" dirty="0">
                          <a:solidFill>
                            <a:srgbClr val="A6A6A6"/>
                          </a:solidFill>
                          <a:latin typeface="Calibri"/>
                          <a:cs typeface="Calibri"/>
                        </a:rPr>
                        <a:t>А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Оценивать</a:t>
                      </a:r>
                      <a:r>
                        <a:rPr sz="2000" b="1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научной</a:t>
                      </a:r>
                      <a:r>
                        <a:rPr sz="2000" b="1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точки</a:t>
                      </a:r>
                      <a:r>
                        <a:rPr sz="2000" b="1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зрения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аргументы</a:t>
                      </a:r>
                      <a:r>
                        <a:rPr sz="20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0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доказательства 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7" baseline="-22222" dirty="0">
                          <a:solidFill>
                            <a:srgbClr val="A6A6A6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500" spc="254" baseline="-22222" dirty="0">
                          <a:solidFill>
                            <a:srgbClr val="A6A6A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различных</a:t>
                      </a:r>
                      <a:r>
                        <a:rPr sz="2000" b="1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источников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035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оценить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научной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точки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зрения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корректность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убедительность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утверждений,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содержащихся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 различных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источниках,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например,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научно-популярных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текстах,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сообщениях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СМИ,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высказываниях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людей.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32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60295" y="648461"/>
            <a:ext cx="84816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Набор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форматов</a:t>
            </a:r>
            <a:r>
              <a:rPr sz="2400" b="1" spc="3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заданий,</a:t>
            </a:r>
            <a:r>
              <a:rPr sz="2400" b="1" spc="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используемых</a:t>
            </a:r>
            <a:r>
              <a:rPr sz="2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мониторинге</a:t>
            </a:r>
            <a:r>
              <a:rPr sz="2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ЕНГ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27152" y="1408430"/>
          <a:ext cx="11520168" cy="48356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79215"/>
                <a:gridCol w="2214880"/>
                <a:gridCol w="2545714"/>
                <a:gridCol w="2880359"/>
              </a:tblGrid>
              <a:tr h="7010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Формат</a:t>
                      </a:r>
                      <a:r>
                        <a:rPr sz="20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заданий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PISA-2018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975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Мониторинг</a:t>
                      </a:r>
                      <a:r>
                        <a:rPr sz="2000" b="1" spc="-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ЕНГ </a:t>
                      </a:r>
                      <a:r>
                        <a:rPr sz="2000" b="1" spc="-48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класс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73152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Мониторинг</a:t>
                      </a:r>
                      <a:r>
                        <a:rPr sz="2000" b="1" spc="-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ЕНГ </a:t>
                      </a:r>
                      <a:r>
                        <a:rPr sz="2000" b="1" spc="-48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класс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</a:tr>
              <a:tr h="1554479">
                <a:tc>
                  <a:txBody>
                    <a:bodyPr/>
                    <a:lstStyle/>
                    <a:p>
                      <a:pPr marL="90805" marR="57594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 выбором</a:t>
                      </a:r>
                      <a:r>
                        <a:rPr sz="24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одного 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правильного</a:t>
                      </a:r>
                      <a:r>
                        <a:rPr sz="24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ответа,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включая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перетаскивание </a:t>
                      </a:r>
                      <a:r>
                        <a:rPr sz="2400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объектов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30%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49%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42%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0805" marR="60071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выбором</a:t>
                      </a:r>
                      <a:r>
                        <a:rPr sz="24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нескольких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правильных</a:t>
                      </a:r>
                      <a:r>
                        <a:rPr sz="2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ответов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(множественный</a:t>
                      </a:r>
                      <a:r>
                        <a:rPr sz="2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выбор)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40%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12%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6%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46380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развернутым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ответом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27%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39%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52%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  <a:tr h="4637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Интерактивные</a:t>
                      </a:r>
                      <a:r>
                        <a:rPr sz="24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задания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3%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463803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Итого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33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400" y="689864"/>
            <a:ext cx="11663984" cy="2759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016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Стратегии</a:t>
            </a:r>
            <a:r>
              <a:rPr sz="24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работы</a:t>
            </a:r>
            <a:r>
              <a:rPr sz="24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с</a:t>
            </a:r>
            <a:r>
              <a:rPr sz="24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текстом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2140"/>
              </a:spcBef>
              <a:buAutoNum type="arabicPeriod"/>
              <a:tabLst>
                <a:tab pos="267335" algn="l"/>
                <a:tab pos="1294765" algn="l"/>
              </a:tabLst>
            </a:pPr>
            <a:r>
              <a:rPr sz="2200" b="1" spc="-245" dirty="0">
                <a:latin typeface="Arial"/>
                <a:cs typeface="Arial"/>
              </a:rPr>
              <a:t>Алгоритм</a:t>
            </a:r>
            <a:r>
              <a:rPr sz="2200" b="1" spc="-100" dirty="0">
                <a:latin typeface="Arial"/>
                <a:cs typeface="Arial"/>
              </a:rPr>
              <a:t> </a:t>
            </a:r>
            <a:r>
              <a:rPr sz="2200" b="1" spc="-225" dirty="0">
                <a:latin typeface="Arial"/>
                <a:cs typeface="Arial"/>
              </a:rPr>
              <a:t>текстовой</a:t>
            </a:r>
            <a:r>
              <a:rPr sz="2200" b="1" spc="-100" dirty="0">
                <a:latin typeface="Arial"/>
                <a:cs typeface="Arial"/>
              </a:rPr>
              <a:t> </a:t>
            </a:r>
            <a:r>
              <a:rPr sz="2200" b="1" spc="-215" dirty="0">
                <a:latin typeface="Arial"/>
                <a:cs typeface="Arial"/>
              </a:rPr>
              <a:t>стратегии</a:t>
            </a:r>
            <a:r>
              <a:rPr sz="2200" b="1" spc="-215">
                <a:latin typeface="Arial"/>
                <a:cs typeface="Arial"/>
              </a:rPr>
              <a:t>:</a:t>
            </a:r>
            <a:r>
              <a:rPr sz="2200" b="1" spc="-75">
                <a:latin typeface="Arial"/>
                <a:cs typeface="Arial"/>
              </a:rPr>
              <a:t> </a:t>
            </a:r>
            <a:r>
              <a:rPr lang="ru-RU" sz="2200" b="1" spc="-75" dirty="0" smtClean="0">
                <a:latin typeface="Arial"/>
                <a:cs typeface="Arial"/>
              </a:rPr>
              <a:t/>
            </a:r>
            <a:br>
              <a:rPr lang="ru-RU" sz="2200" b="1" spc="-75" dirty="0" smtClean="0">
                <a:latin typeface="Arial"/>
                <a:cs typeface="Arial"/>
              </a:rPr>
            </a:br>
            <a:r>
              <a:rPr sz="2200" spc="-170" smtClean="0">
                <a:latin typeface="Microsoft Sans Serif"/>
                <a:cs typeface="Microsoft Sans Serif"/>
              </a:rPr>
              <a:t>1</a:t>
            </a:r>
            <a:r>
              <a:rPr sz="2200" spc="-170" dirty="0">
                <a:latin typeface="Microsoft Sans Serif"/>
                <a:cs typeface="Microsoft Sans Serif"/>
              </a:rPr>
              <a:t>.</a:t>
            </a:r>
            <a:r>
              <a:rPr sz="2200" spc="-85" dirty="0">
                <a:latin typeface="Microsoft Sans Serif"/>
                <a:cs typeface="Microsoft Sans Serif"/>
              </a:rPr>
              <a:t> </a:t>
            </a:r>
            <a:r>
              <a:rPr sz="2200" spc="-229" dirty="0">
                <a:latin typeface="Microsoft Sans Serif"/>
                <a:cs typeface="Microsoft Sans Serif"/>
              </a:rPr>
              <a:t>Сопоставление</a:t>
            </a:r>
            <a:r>
              <a:rPr sz="2200" spc="-45" dirty="0">
                <a:latin typeface="Microsoft Sans Serif"/>
                <a:cs typeface="Microsoft Sans Serif"/>
              </a:rPr>
              <a:t> </a:t>
            </a:r>
            <a:r>
              <a:rPr sz="2200" spc="-225" dirty="0">
                <a:latin typeface="Microsoft Sans Serif"/>
                <a:cs typeface="Microsoft Sans Serif"/>
              </a:rPr>
              <a:t>вопроса</a:t>
            </a:r>
            <a:r>
              <a:rPr sz="2200" spc="-70" dirty="0">
                <a:latin typeface="Microsoft Sans Serif"/>
                <a:cs typeface="Microsoft Sans Serif"/>
              </a:rPr>
              <a:t> </a:t>
            </a:r>
            <a:r>
              <a:rPr sz="2200" spc="-215" dirty="0">
                <a:latin typeface="Microsoft Sans Serif"/>
                <a:cs typeface="Microsoft Sans Serif"/>
              </a:rPr>
              <a:t>(задания)</a:t>
            </a:r>
            <a:r>
              <a:rPr sz="2200" spc="-65" dirty="0">
                <a:latin typeface="Microsoft Sans Serif"/>
                <a:cs typeface="Microsoft Sans Serif"/>
              </a:rPr>
              <a:t> </a:t>
            </a:r>
            <a:r>
              <a:rPr sz="2200" spc="-225" dirty="0">
                <a:latin typeface="Microsoft Sans Serif"/>
                <a:cs typeface="Microsoft Sans Serif"/>
              </a:rPr>
              <a:t>и</a:t>
            </a:r>
            <a:r>
              <a:rPr sz="2200" spc="-80" dirty="0">
                <a:latin typeface="Microsoft Sans Serif"/>
                <a:cs typeface="Microsoft Sans Serif"/>
              </a:rPr>
              <a:t> </a:t>
            </a:r>
            <a:r>
              <a:rPr sz="2200" spc="-225" dirty="0">
                <a:latin typeface="Microsoft Sans Serif"/>
                <a:cs typeface="Microsoft Sans Serif"/>
              </a:rPr>
              <a:t>текста</a:t>
            </a:r>
            <a:r>
              <a:rPr sz="2200" spc="-80" dirty="0">
                <a:latin typeface="Microsoft Sans Serif"/>
                <a:cs typeface="Microsoft Sans Serif"/>
              </a:rPr>
              <a:t> </a:t>
            </a:r>
            <a:r>
              <a:rPr sz="2200" spc="-204" dirty="0">
                <a:latin typeface="Microsoft Sans Serif"/>
                <a:cs typeface="Microsoft Sans Serif"/>
              </a:rPr>
              <a:t>(по</a:t>
            </a:r>
            <a:r>
              <a:rPr sz="2200" spc="-80" dirty="0">
                <a:latin typeface="Microsoft Sans Serif"/>
                <a:cs typeface="Microsoft Sans Serif"/>
              </a:rPr>
              <a:t> </a:t>
            </a:r>
            <a:r>
              <a:rPr sz="2200" spc="-260" dirty="0">
                <a:latin typeface="Microsoft Sans Serif"/>
                <a:cs typeface="Microsoft Sans Serif"/>
              </a:rPr>
              <a:t>ключевым</a:t>
            </a:r>
            <a:r>
              <a:rPr sz="2200" spc="-70" dirty="0">
                <a:latin typeface="Microsoft Sans Serif"/>
                <a:cs typeface="Microsoft Sans Serif"/>
              </a:rPr>
              <a:t> </a:t>
            </a:r>
            <a:r>
              <a:rPr sz="2200" spc="-240" dirty="0">
                <a:latin typeface="Microsoft Sans Serif"/>
                <a:cs typeface="Microsoft Sans Serif"/>
              </a:rPr>
              <a:t>словам</a:t>
            </a:r>
            <a:r>
              <a:rPr sz="2200" spc="-65" dirty="0">
                <a:latin typeface="Microsoft Sans Serif"/>
                <a:cs typeface="Microsoft Sans Serif"/>
              </a:rPr>
              <a:t> </a:t>
            </a:r>
            <a:r>
              <a:rPr sz="2200" spc="-225" dirty="0">
                <a:latin typeface="Microsoft Sans Serif"/>
                <a:cs typeface="Microsoft Sans Serif"/>
              </a:rPr>
              <a:t>и </a:t>
            </a:r>
            <a:r>
              <a:rPr sz="2200" spc="-570" dirty="0">
                <a:latin typeface="Microsoft Sans Serif"/>
                <a:cs typeface="Microsoft Sans Serif"/>
              </a:rPr>
              <a:t> </a:t>
            </a:r>
            <a:r>
              <a:rPr sz="2200" spc="-215" dirty="0">
                <a:latin typeface="Microsoft Sans Serif"/>
                <a:cs typeface="Microsoft Sans Serif"/>
              </a:rPr>
              <a:t>понятиям).</a:t>
            </a:r>
            <a:r>
              <a:rPr sz="2200" spc="-215">
                <a:latin typeface="Microsoft Sans Serif"/>
                <a:cs typeface="Microsoft Sans Serif"/>
              </a:rPr>
              <a:t>	</a:t>
            </a:r>
            <a:r>
              <a:rPr lang="ru-RU" sz="2200" spc="-215" dirty="0" smtClean="0">
                <a:latin typeface="Microsoft Sans Serif"/>
                <a:cs typeface="Microsoft Sans Serif"/>
              </a:rPr>
              <a:t>                                                            </a:t>
            </a:r>
            <a:r>
              <a:rPr sz="2200" spc="-170" smtClean="0">
                <a:latin typeface="Microsoft Sans Serif"/>
                <a:cs typeface="Microsoft Sans Serif"/>
              </a:rPr>
              <a:t>2</a:t>
            </a:r>
            <a:r>
              <a:rPr sz="2200" spc="-170" dirty="0">
                <a:latin typeface="Microsoft Sans Serif"/>
                <a:cs typeface="Microsoft Sans Serif"/>
              </a:rPr>
              <a:t>. </a:t>
            </a:r>
            <a:r>
              <a:rPr sz="2200" spc="-235" dirty="0">
                <a:latin typeface="Microsoft Sans Serif"/>
                <a:cs typeface="Microsoft Sans Serif"/>
              </a:rPr>
              <a:t>Точное</a:t>
            </a:r>
            <a:r>
              <a:rPr sz="2200" spc="-229" dirty="0">
                <a:latin typeface="Microsoft Sans Serif"/>
                <a:cs typeface="Microsoft Sans Serif"/>
              </a:rPr>
              <a:t> </a:t>
            </a:r>
            <a:r>
              <a:rPr sz="2200" spc="-245" dirty="0">
                <a:latin typeface="Microsoft Sans Serif"/>
                <a:cs typeface="Microsoft Sans Serif"/>
              </a:rPr>
              <a:t>понимание</a:t>
            </a:r>
            <a:r>
              <a:rPr sz="2200" spc="-240" dirty="0">
                <a:latin typeface="Microsoft Sans Serif"/>
                <a:cs typeface="Microsoft Sans Serif"/>
              </a:rPr>
              <a:t> </a:t>
            </a:r>
            <a:r>
              <a:rPr sz="2200" spc="-225" dirty="0">
                <a:latin typeface="Microsoft Sans Serif"/>
                <a:cs typeface="Microsoft Sans Serif"/>
              </a:rPr>
              <a:t>второстепенной</a:t>
            </a:r>
            <a:r>
              <a:rPr sz="2200" spc="-220" dirty="0">
                <a:latin typeface="Microsoft Sans Serif"/>
                <a:cs typeface="Microsoft Sans Serif"/>
              </a:rPr>
              <a:t> </a:t>
            </a:r>
            <a:r>
              <a:rPr sz="2200" spc="-240" dirty="0">
                <a:latin typeface="Microsoft Sans Serif"/>
                <a:cs typeface="Microsoft Sans Serif"/>
              </a:rPr>
              <a:t>информации.</a:t>
            </a:r>
            <a:r>
              <a:rPr sz="2200" spc="-235" dirty="0">
                <a:latin typeface="Microsoft Sans Serif"/>
                <a:cs typeface="Microsoft Sans Serif"/>
              </a:rPr>
              <a:t> </a:t>
            </a:r>
            <a:r>
              <a:rPr sz="2200" spc="-170" dirty="0">
                <a:latin typeface="Microsoft Sans Serif"/>
                <a:cs typeface="Microsoft Sans Serif"/>
              </a:rPr>
              <a:t>3.</a:t>
            </a:r>
            <a:r>
              <a:rPr sz="2200" spc="-165" dirty="0">
                <a:latin typeface="Microsoft Sans Serif"/>
                <a:cs typeface="Microsoft Sans Serif"/>
              </a:rPr>
              <a:t> </a:t>
            </a:r>
            <a:r>
              <a:rPr sz="2200" spc="-229" dirty="0">
                <a:latin typeface="Microsoft Sans Serif"/>
                <a:cs typeface="Microsoft Sans Serif"/>
              </a:rPr>
              <a:t>Выявление</a:t>
            </a:r>
            <a:r>
              <a:rPr sz="2200" spc="-225" dirty="0">
                <a:latin typeface="Microsoft Sans Serif"/>
                <a:cs typeface="Microsoft Sans Serif"/>
              </a:rPr>
              <a:t> </a:t>
            </a:r>
            <a:r>
              <a:rPr sz="2200" spc="-250" dirty="0">
                <a:latin typeface="Microsoft Sans Serif"/>
                <a:cs typeface="Microsoft Sans Serif"/>
              </a:rPr>
              <a:t>нужной</a:t>
            </a:r>
            <a:r>
              <a:rPr sz="2200" spc="-245" dirty="0">
                <a:latin typeface="Microsoft Sans Serif"/>
                <a:cs typeface="Microsoft Sans Serif"/>
              </a:rPr>
              <a:t> </a:t>
            </a:r>
            <a:r>
              <a:rPr sz="2200" spc="-254" dirty="0">
                <a:latin typeface="Microsoft Sans Serif"/>
                <a:cs typeface="Microsoft Sans Serif"/>
              </a:rPr>
              <a:t>информации</a:t>
            </a:r>
            <a:r>
              <a:rPr sz="2200" spc="-250" dirty="0">
                <a:latin typeface="Microsoft Sans Serif"/>
                <a:cs typeface="Microsoft Sans Serif"/>
              </a:rPr>
              <a:t> </a:t>
            </a:r>
            <a:r>
              <a:rPr sz="2200" spc="-229" dirty="0">
                <a:latin typeface="Microsoft Sans Serif"/>
                <a:cs typeface="Microsoft Sans Serif"/>
              </a:rPr>
              <a:t>для </a:t>
            </a:r>
            <a:r>
              <a:rPr sz="2200" spc="-225" dirty="0">
                <a:latin typeface="Microsoft Sans Serif"/>
                <a:cs typeface="Microsoft Sans Serif"/>
              </a:rPr>
              <a:t> </a:t>
            </a:r>
            <a:r>
              <a:rPr sz="2200" spc="-245" dirty="0">
                <a:latin typeface="Microsoft Sans Serif"/>
                <a:cs typeface="Microsoft Sans Serif"/>
              </a:rPr>
              <a:t>решения</a:t>
            </a:r>
            <a:r>
              <a:rPr sz="2200" spc="-60" dirty="0">
                <a:latin typeface="Microsoft Sans Serif"/>
                <a:cs typeface="Microsoft Sans Serif"/>
              </a:rPr>
              <a:t> </a:t>
            </a:r>
            <a:r>
              <a:rPr sz="2200" spc="-245" dirty="0">
                <a:latin typeface="Microsoft Sans Serif"/>
                <a:cs typeface="Microsoft Sans Serif"/>
              </a:rPr>
              <a:t>конкретной</a:t>
            </a:r>
            <a:r>
              <a:rPr sz="2200" spc="-80" dirty="0">
                <a:latin typeface="Microsoft Sans Serif"/>
                <a:cs typeface="Microsoft Sans Serif"/>
              </a:rPr>
              <a:t> </a:t>
            </a:r>
            <a:r>
              <a:rPr sz="2200" spc="-245" dirty="0">
                <a:latin typeface="Microsoft Sans Serif"/>
                <a:cs typeface="Microsoft Sans Serif"/>
              </a:rPr>
              <a:t>задачи</a:t>
            </a:r>
            <a:r>
              <a:rPr sz="2200" spc="-60" dirty="0">
                <a:latin typeface="Microsoft Sans Serif"/>
                <a:cs typeface="Microsoft Sans Serif"/>
              </a:rPr>
              <a:t> </a:t>
            </a:r>
            <a:r>
              <a:rPr sz="2200" spc="-229" dirty="0">
                <a:latin typeface="Microsoft Sans Serif"/>
                <a:cs typeface="Microsoft Sans Serif"/>
              </a:rPr>
              <a:t>(поисковое</a:t>
            </a:r>
            <a:r>
              <a:rPr sz="2200" spc="-80" dirty="0">
                <a:latin typeface="Microsoft Sans Serif"/>
                <a:cs typeface="Microsoft Sans Serif"/>
              </a:rPr>
              <a:t> </a:t>
            </a:r>
            <a:r>
              <a:rPr sz="2200" spc="-200" dirty="0">
                <a:latin typeface="Microsoft Sans Serif"/>
                <a:cs typeface="Microsoft Sans Serif"/>
              </a:rPr>
              <a:t>чтение).</a:t>
            </a:r>
            <a:endParaRPr sz="22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spcBef>
                <a:spcPts val="605"/>
              </a:spcBef>
              <a:buAutoNum type="arabicPeriod"/>
              <a:tabLst>
                <a:tab pos="267335" algn="l"/>
              </a:tabLst>
            </a:pPr>
            <a:r>
              <a:rPr sz="2200" b="1" spc="-250" dirty="0">
                <a:solidFill>
                  <a:srgbClr val="2E2E2E"/>
                </a:solidFill>
                <a:latin typeface="Arial"/>
                <a:cs typeface="Arial"/>
              </a:rPr>
              <a:t>«Отношения</a:t>
            </a:r>
            <a:r>
              <a:rPr sz="2200" b="1" spc="-114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b="1" spc="-260" dirty="0">
                <a:solidFill>
                  <a:srgbClr val="2E2E2E"/>
                </a:solidFill>
                <a:latin typeface="Arial"/>
                <a:cs typeface="Arial"/>
              </a:rPr>
              <a:t>между</a:t>
            </a:r>
            <a:r>
              <a:rPr sz="2200" b="1" spc="-95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b="1" spc="-250" dirty="0">
                <a:solidFill>
                  <a:srgbClr val="2E2E2E"/>
                </a:solidFill>
                <a:latin typeface="Arial"/>
                <a:cs typeface="Arial"/>
              </a:rPr>
              <a:t>вопросом</a:t>
            </a:r>
            <a:r>
              <a:rPr sz="2200" b="1" spc="-125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b="1" spc="-245" dirty="0">
                <a:solidFill>
                  <a:srgbClr val="2E2E2E"/>
                </a:solidFill>
                <a:latin typeface="Arial"/>
                <a:cs typeface="Arial"/>
              </a:rPr>
              <a:t>и</a:t>
            </a:r>
            <a:r>
              <a:rPr sz="2200" b="1" spc="-110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b="1" spc="-220" dirty="0">
                <a:solidFill>
                  <a:srgbClr val="2E2E2E"/>
                </a:solidFill>
                <a:latin typeface="Arial"/>
                <a:cs typeface="Arial"/>
              </a:rPr>
              <a:t>ответом».</a:t>
            </a:r>
            <a:r>
              <a:rPr sz="2200" b="1" spc="-80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spc="-254" dirty="0">
                <a:solidFill>
                  <a:srgbClr val="2E2E2E"/>
                </a:solidFill>
                <a:latin typeface="Microsoft Sans Serif"/>
                <a:cs typeface="Microsoft Sans Serif"/>
              </a:rPr>
              <a:t>Одна</a:t>
            </a:r>
            <a:r>
              <a:rPr sz="2200" spc="-95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54" dirty="0">
                <a:solidFill>
                  <a:srgbClr val="2E2E2E"/>
                </a:solidFill>
                <a:latin typeface="Microsoft Sans Serif"/>
                <a:cs typeface="Microsoft Sans Serif"/>
              </a:rPr>
              <a:t>из</a:t>
            </a:r>
            <a:r>
              <a:rPr sz="2200" spc="-75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45" dirty="0">
                <a:solidFill>
                  <a:srgbClr val="2E2E2E"/>
                </a:solidFill>
                <a:latin typeface="Microsoft Sans Serif"/>
                <a:cs typeface="Microsoft Sans Serif"/>
              </a:rPr>
              <a:t>самых</a:t>
            </a:r>
            <a:r>
              <a:rPr sz="2200" spc="-85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45" dirty="0">
                <a:solidFill>
                  <a:srgbClr val="2E2E2E"/>
                </a:solidFill>
                <a:latin typeface="Microsoft Sans Serif"/>
                <a:cs typeface="Microsoft Sans Serif"/>
              </a:rPr>
              <a:t>эффективных</a:t>
            </a:r>
            <a:r>
              <a:rPr sz="2200" spc="-55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25" dirty="0">
                <a:solidFill>
                  <a:srgbClr val="2E2E2E"/>
                </a:solidFill>
                <a:latin typeface="Microsoft Sans Serif"/>
                <a:cs typeface="Microsoft Sans Serif"/>
              </a:rPr>
              <a:t>послетекстовых</a:t>
            </a:r>
            <a:r>
              <a:rPr sz="2200" spc="-85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04" dirty="0">
                <a:solidFill>
                  <a:srgbClr val="2E2E2E"/>
                </a:solidFill>
                <a:latin typeface="Microsoft Sans Serif"/>
                <a:cs typeface="Microsoft Sans Serif"/>
              </a:rPr>
              <a:t>стратегий.</a:t>
            </a:r>
            <a:endParaRPr sz="2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200" b="1" spc="-260" dirty="0">
                <a:solidFill>
                  <a:srgbClr val="2E2E2E"/>
                </a:solidFill>
                <a:latin typeface="Arial"/>
                <a:cs typeface="Arial"/>
              </a:rPr>
              <a:t>Цель</a:t>
            </a:r>
            <a:r>
              <a:rPr sz="2200" b="1" spc="-105" dirty="0">
                <a:solidFill>
                  <a:srgbClr val="2E2E2E"/>
                </a:solidFill>
                <a:latin typeface="Arial"/>
                <a:cs typeface="Arial"/>
              </a:rPr>
              <a:t> </a:t>
            </a:r>
            <a:r>
              <a:rPr sz="2200" b="1" spc="-215" dirty="0">
                <a:solidFill>
                  <a:srgbClr val="2E2E2E"/>
                </a:solidFill>
                <a:latin typeface="Arial"/>
                <a:cs typeface="Arial"/>
              </a:rPr>
              <a:t>стратегии</a:t>
            </a:r>
            <a:r>
              <a:rPr sz="2200" spc="-215" dirty="0">
                <a:solidFill>
                  <a:srgbClr val="2E2E2E"/>
                </a:solidFill>
                <a:latin typeface="Microsoft Sans Serif"/>
                <a:cs typeface="Microsoft Sans Serif"/>
              </a:rPr>
              <a:t>:</a:t>
            </a:r>
            <a:r>
              <a:rPr sz="2200" spc="-70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29" dirty="0">
                <a:solidFill>
                  <a:srgbClr val="2E2E2E"/>
                </a:solidFill>
                <a:latin typeface="Microsoft Sans Serif"/>
                <a:cs typeface="Microsoft Sans Serif"/>
              </a:rPr>
              <a:t>обучение</a:t>
            </a:r>
            <a:r>
              <a:rPr sz="2200" spc="-70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50" dirty="0">
                <a:solidFill>
                  <a:srgbClr val="2E2E2E"/>
                </a:solidFill>
                <a:latin typeface="Microsoft Sans Serif"/>
                <a:cs typeface="Microsoft Sans Serif"/>
              </a:rPr>
              <a:t>пониманию</a:t>
            </a:r>
            <a:r>
              <a:rPr sz="2200" spc="-70" dirty="0">
                <a:solidFill>
                  <a:srgbClr val="2E2E2E"/>
                </a:solidFill>
                <a:latin typeface="Microsoft Sans Serif"/>
                <a:cs typeface="Microsoft Sans Serif"/>
              </a:rPr>
              <a:t> </a:t>
            </a:r>
            <a:r>
              <a:rPr sz="2200" spc="-210" dirty="0">
                <a:solidFill>
                  <a:srgbClr val="2E2E2E"/>
                </a:solidFill>
                <a:latin typeface="Microsoft Sans Serif"/>
                <a:cs typeface="Microsoft Sans Serif"/>
              </a:rPr>
              <a:t>текста.</a:t>
            </a:r>
            <a:endParaRPr sz="2200">
              <a:latin typeface="Microsoft Sans Serif"/>
              <a:cs typeface="Microsoft Sans Serif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8600" y="3657600"/>
            <a:ext cx="11506200" cy="304800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39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2400" y="813816"/>
            <a:ext cx="11811000" cy="575310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40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12770" y="954215"/>
            <a:ext cx="11188700" cy="5765165"/>
            <a:chOff x="712770" y="954215"/>
            <a:chExt cx="11188700" cy="5765165"/>
          </a:xfrm>
        </p:grpSpPr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2770" y="954215"/>
              <a:ext cx="6680894" cy="269835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68239" y="3285743"/>
              <a:ext cx="6932675" cy="3433572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60932" y="697991"/>
            <a:ext cx="8583168" cy="599541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42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18534" y="1489659"/>
            <a:ext cx="8539224" cy="4655624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62000" y="762001"/>
            <a:ext cx="10972800" cy="542399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44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61140" y="896111"/>
            <a:ext cx="11169650" cy="5797550"/>
            <a:chOff x="561140" y="896111"/>
            <a:chExt cx="11169650" cy="5797550"/>
          </a:xfrm>
        </p:grpSpPr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61140" y="896111"/>
              <a:ext cx="7247835" cy="294952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96711" y="3029711"/>
              <a:ext cx="6033516" cy="3663696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25731" y="192786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2C2B8D"/>
                </a:solidFill>
                <a:latin typeface="Calibri"/>
                <a:cs typeface="Calibri"/>
              </a:rPr>
              <a:t>4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0" y="18033"/>
            <a:ext cx="119634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11240" algn="l"/>
              </a:tabLst>
            </a:pPr>
            <a:r>
              <a:rPr sz="3200" spc="-25" dirty="0">
                <a:solidFill>
                  <a:schemeClr val="accent4"/>
                </a:solidFill>
              </a:rPr>
              <a:t>Формирование</a:t>
            </a:r>
            <a:r>
              <a:rPr sz="3200" spc="5" dirty="0">
                <a:solidFill>
                  <a:schemeClr val="accent4"/>
                </a:solidFill>
              </a:rPr>
              <a:t> </a:t>
            </a:r>
            <a:r>
              <a:rPr sz="3200" spc="-25" dirty="0">
                <a:solidFill>
                  <a:schemeClr val="accent4"/>
                </a:solidFill>
              </a:rPr>
              <a:t>функциональной	грамотности</a:t>
            </a: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3155" y="975409"/>
            <a:ext cx="3313360" cy="101950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841654" y="1051306"/>
            <a:ext cx="10793095" cy="36503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58260" marR="2986405" algn="ctr">
              <a:lnSpc>
                <a:spcPct val="1208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3020A4"/>
                </a:solidFill>
                <a:latin typeface="Calibri"/>
                <a:cs typeface="Calibri"/>
              </a:rPr>
              <a:t>Математическая </a:t>
            </a: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грамотность </a:t>
            </a:r>
            <a:r>
              <a:rPr sz="2400" b="1" spc="-530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3020A4"/>
                </a:solidFill>
                <a:latin typeface="Calibri"/>
                <a:cs typeface="Calibri"/>
              </a:rPr>
              <a:t>Читательская</a:t>
            </a: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 грамотность</a:t>
            </a:r>
            <a:endParaRPr sz="2400">
              <a:latin typeface="Calibri"/>
              <a:cs typeface="Calibri"/>
            </a:endParaRPr>
          </a:p>
          <a:p>
            <a:pPr marL="864235" algn="ctr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Естественно-научная</a:t>
            </a:r>
            <a:r>
              <a:rPr sz="2400" b="1" spc="-2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грамотность</a:t>
            </a:r>
            <a:endParaRPr sz="2400">
              <a:latin typeface="Calibri"/>
              <a:cs typeface="Calibri"/>
            </a:endParaRPr>
          </a:p>
          <a:p>
            <a:pPr marL="4103370" marR="3231515" indent="55880" algn="just">
              <a:lnSpc>
                <a:spcPct val="120800"/>
              </a:lnSpc>
              <a:spcBef>
                <a:spcPts val="5"/>
              </a:spcBef>
            </a:pPr>
            <a:r>
              <a:rPr sz="2400" b="1" dirty="0">
                <a:solidFill>
                  <a:srgbClr val="3020A4"/>
                </a:solidFill>
                <a:latin typeface="Calibri"/>
                <a:cs typeface="Calibri"/>
              </a:rPr>
              <a:t>Финансовая грамотность </a:t>
            </a:r>
            <a:r>
              <a:rPr sz="2400" b="1" spc="-530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400" b="1" spc="-25" dirty="0">
                <a:solidFill>
                  <a:srgbClr val="3020A4"/>
                </a:solidFill>
                <a:latin typeface="Calibri"/>
                <a:cs typeface="Calibri"/>
              </a:rPr>
              <a:t>Глобальные </a:t>
            </a:r>
            <a:r>
              <a:rPr sz="2400" b="1" spc="-10" dirty="0">
                <a:solidFill>
                  <a:srgbClr val="3020A4"/>
                </a:solidFill>
                <a:latin typeface="Calibri"/>
                <a:cs typeface="Calibri"/>
              </a:rPr>
              <a:t>компетенции </a:t>
            </a:r>
            <a:r>
              <a:rPr sz="2400" b="1" spc="-530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Креативное</a:t>
            </a:r>
            <a:r>
              <a:rPr sz="2400" b="1" spc="-1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020A4"/>
                </a:solidFill>
                <a:latin typeface="Calibri"/>
                <a:cs typeface="Calibri"/>
              </a:rPr>
              <a:t>мышление</a:t>
            </a:r>
            <a:endParaRPr sz="2400" b="1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29209" marR="20320" algn="ctr">
              <a:lnSpc>
                <a:spcPct val="100000"/>
              </a:lnSpc>
              <a:spcBef>
                <a:spcPts val="1710"/>
              </a:spcBef>
              <a:tabLst>
                <a:tab pos="1895475" algn="l"/>
                <a:tab pos="3195320" algn="l"/>
                <a:tab pos="4656455" algn="l"/>
                <a:tab pos="9794875" algn="l"/>
              </a:tabLst>
            </a:pPr>
            <a:endParaRPr sz="2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48000" y="40386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Естественно-научная</a:t>
            </a:r>
            <a:r>
              <a:rPr lang="ru-RU" b="1" dirty="0" smtClean="0">
                <a:solidFill>
                  <a:srgbClr val="C00000"/>
                </a:solidFill>
              </a:rPr>
              <a:t> грамотность </a:t>
            </a:r>
            <a:r>
              <a:rPr lang="ru-RU" dirty="0" smtClean="0"/>
              <a:t>- </a:t>
            </a:r>
            <a:r>
              <a:rPr lang="ru-RU" b="1" dirty="0" smtClean="0"/>
              <a:t>это способность человека занимать активную гражданскую позицию по общественно значимым вопросам, связанным с естественными науками и его готовность интересоваться </a:t>
            </a:r>
            <a:r>
              <a:rPr lang="ru-RU" b="1" dirty="0" err="1" smtClean="0"/>
              <a:t>естественно-научными</a:t>
            </a:r>
            <a:r>
              <a:rPr lang="ru-RU" b="1" dirty="0" smtClean="0"/>
              <a:t> идеями </a:t>
            </a:r>
            <a:r>
              <a:rPr lang="ru-RU" dirty="0" smtClean="0"/>
              <a:t>(определение используемое в PISA)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57200" y="915924"/>
            <a:ext cx="10896599" cy="5527548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46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0"/>
            <a:ext cx="1516380" cy="634365"/>
            <a:chOff x="240791" y="0"/>
            <a:chExt cx="1516380" cy="63436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5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5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5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5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5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5"/>
              <a:ext cx="332231" cy="10363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748027" y="0"/>
              <a:ext cx="9525" cy="601345"/>
            </a:xfrm>
            <a:custGeom>
              <a:avLst/>
              <a:gdLst/>
              <a:ahLst/>
              <a:cxnLst/>
              <a:rect l="l" t="t" r="r" b="b"/>
              <a:pathLst>
                <a:path w="9525" h="601345">
                  <a:moveTo>
                    <a:pt x="0" y="601217"/>
                  </a:moveTo>
                  <a:lnTo>
                    <a:pt x="9144" y="601217"/>
                  </a:lnTo>
                  <a:lnTo>
                    <a:pt x="9144" y="0"/>
                  </a:lnTo>
                  <a:lnTo>
                    <a:pt x="0" y="0"/>
                  </a:lnTo>
                  <a:lnTo>
                    <a:pt x="0" y="601217"/>
                  </a:lnTo>
                  <a:close/>
                </a:path>
              </a:pathLst>
            </a:custGeom>
            <a:solidFill>
              <a:srgbClr val="2C2B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847344" y="601980"/>
            <a:ext cx="10321290" cy="5734685"/>
            <a:chOff x="847344" y="601980"/>
            <a:chExt cx="10321290" cy="5734685"/>
          </a:xfrm>
        </p:grpSpPr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98381" y="1897282"/>
              <a:ext cx="7670228" cy="443889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47344" y="601980"/>
              <a:ext cx="6877811" cy="1287780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47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847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64095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естественно-научной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6814" y="725170"/>
            <a:ext cx="11739880" cy="2767965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5721350" marR="406400" indent="-3623310">
              <a:lnSpc>
                <a:spcPts val="2450"/>
              </a:lnSpc>
              <a:spcBef>
                <a:spcPts val="540"/>
              </a:spcBef>
            </a:pPr>
            <a:r>
              <a:rPr sz="2400" b="1" spc="-25" dirty="0">
                <a:solidFill>
                  <a:srgbClr val="3020A4"/>
                </a:solidFill>
                <a:latin typeface="Arial"/>
                <a:cs typeface="Arial"/>
              </a:rPr>
              <a:t>Задание</a:t>
            </a:r>
            <a:r>
              <a:rPr sz="2400" b="1" spc="-15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65" dirty="0">
                <a:solidFill>
                  <a:srgbClr val="3020A4"/>
                </a:solidFill>
                <a:latin typeface="Arial"/>
                <a:cs typeface="Arial"/>
              </a:rPr>
              <a:t>11.</a:t>
            </a:r>
            <a:r>
              <a:rPr sz="2400" b="1" spc="-40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3020A4"/>
                </a:solidFill>
                <a:latin typeface="Arial"/>
                <a:cs typeface="Arial"/>
              </a:rPr>
              <a:t>Какие</a:t>
            </a:r>
            <a:r>
              <a:rPr sz="2400" b="1" spc="-10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35" dirty="0">
                <a:solidFill>
                  <a:srgbClr val="3020A4"/>
                </a:solidFill>
                <a:latin typeface="Arial"/>
                <a:cs typeface="Arial"/>
              </a:rPr>
              <a:t>выводы</a:t>
            </a:r>
            <a:r>
              <a:rPr sz="2400" b="1" spc="-25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40" dirty="0">
                <a:solidFill>
                  <a:srgbClr val="3020A4"/>
                </a:solidFill>
                <a:latin typeface="Arial"/>
                <a:cs typeface="Arial"/>
              </a:rPr>
              <a:t>можно</a:t>
            </a:r>
            <a:r>
              <a:rPr sz="2400" b="1" spc="-25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3020A4"/>
                </a:solidFill>
                <a:latin typeface="Arial"/>
                <a:cs typeface="Arial"/>
              </a:rPr>
              <a:t>сделать</a:t>
            </a:r>
            <a:r>
              <a:rPr sz="2400" b="1" spc="15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3020A4"/>
                </a:solidFill>
                <a:latin typeface="Arial"/>
                <a:cs typeface="Arial"/>
              </a:rPr>
              <a:t>на</a:t>
            </a:r>
            <a:r>
              <a:rPr sz="2400" b="1" spc="-45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35" dirty="0">
                <a:solidFill>
                  <a:srgbClr val="3020A4"/>
                </a:solidFill>
                <a:latin typeface="Arial"/>
                <a:cs typeface="Arial"/>
              </a:rPr>
              <a:t>основании</a:t>
            </a:r>
            <a:r>
              <a:rPr sz="2400" b="1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50" dirty="0">
                <a:solidFill>
                  <a:srgbClr val="3020A4"/>
                </a:solidFill>
                <a:latin typeface="Arial"/>
                <a:cs typeface="Arial"/>
              </a:rPr>
              <a:t>этой </a:t>
            </a:r>
            <a:r>
              <a:rPr sz="2400" b="1" spc="-650" dirty="0">
                <a:solidFill>
                  <a:srgbClr val="3020A4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3020A4"/>
                </a:solidFill>
                <a:latin typeface="Arial"/>
                <a:cs typeface="Arial"/>
              </a:rPr>
              <a:t>диаграммы?</a:t>
            </a:r>
            <a:endParaRPr sz="24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30"/>
              </a:spcBef>
            </a:pPr>
            <a:r>
              <a:rPr sz="1800" spc="-5" dirty="0">
                <a:latin typeface="Calibri"/>
                <a:cs typeface="Calibri"/>
              </a:rPr>
              <a:t>Было время, </a:t>
            </a:r>
            <a:r>
              <a:rPr sz="1800" spc="-25" dirty="0">
                <a:latin typeface="Calibri"/>
                <a:cs typeface="Calibri"/>
              </a:rPr>
              <a:t>когда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хищных </a:t>
            </a:r>
            <a:r>
              <a:rPr sz="1800" spc="-10" dirty="0">
                <a:latin typeface="Calibri"/>
                <a:cs typeface="Calibri"/>
              </a:rPr>
              <a:t>птиц массово уничтожали. </a:t>
            </a:r>
            <a:r>
              <a:rPr sz="1800" spc="-5" dirty="0">
                <a:latin typeface="Calibri"/>
                <a:cs typeface="Calibri"/>
              </a:rPr>
              <a:t>Но теперь </a:t>
            </a:r>
            <a:r>
              <a:rPr sz="1800" dirty="0">
                <a:latin typeface="Calibri"/>
                <a:cs typeface="Calibri"/>
              </a:rPr>
              <a:t>они </a:t>
            </a:r>
            <a:r>
              <a:rPr sz="1800" spc="-5" dirty="0">
                <a:latin typeface="Calibri"/>
                <a:cs typeface="Calibri"/>
              </a:rPr>
              <a:t>защищены законом. </a:t>
            </a:r>
            <a:r>
              <a:rPr sz="1800" dirty="0">
                <a:latin typeface="Calibri"/>
                <a:cs typeface="Calibri"/>
              </a:rPr>
              <a:t>В </a:t>
            </a:r>
            <a:r>
              <a:rPr sz="1800" spc="-10" dirty="0">
                <a:latin typeface="Calibri"/>
                <a:cs typeface="Calibri"/>
              </a:rPr>
              <a:t>законе говорится, что </a:t>
            </a:r>
            <a:r>
              <a:rPr sz="1800" spc="-5" dirty="0">
                <a:latin typeface="Calibri"/>
                <a:cs typeface="Calibri"/>
              </a:rPr>
              <a:t> хищные птицы приносят огромную </a:t>
            </a:r>
            <a:r>
              <a:rPr sz="1800" spc="-15" dirty="0">
                <a:latin typeface="Calibri"/>
                <a:cs typeface="Calibri"/>
              </a:rPr>
              <a:t>пользу </a:t>
            </a:r>
            <a:r>
              <a:rPr sz="1800" dirty="0">
                <a:latin typeface="Calibri"/>
                <a:cs typeface="Calibri"/>
              </a:rPr>
              <a:t>не </a:t>
            </a:r>
            <a:r>
              <a:rPr sz="1800" spc="-20" dirty="0">
                <a:latin typeface="Calibri"/>
                <a:cs typeface="Calibri"/>
              </a:rPr>
              <a:t>только </a:t>
            </a:r>
            <a:r>
              <a:rPr sz="1800" dirty="0">
                <a:latin typeface="Calibri"/>
                <a:cs typeface="Calibri"/>
              </a:rPr>
              <a:t>для </a:t>
            </a:r>
            <a:r>
              <a:rPr sz="1800" spc="-10" dirty="0">
                <a:latin typeface="Calibri"/>
                <a:cs typeface="Calibri"/>
              </a:rPr>
              <a:t>человека (сельское </a:t>
            </a:r>
            <a:r>
              <a:rPr sz="1800" dirty="0">
                <a:latin typeface="Calibri"/>
                <a:cs typeface="Calibri"/>
              </a:rPr>
              <a:t>и </a:t>
            </a:r>
            <a:r>
              <a:rPr sz="1800" spc="-5" dirty="0">
                <a:latin typeface="Calibri"/>
                <a:cs typeface="Calibri"/>
              </a:rPr>
              <a:t>лесное </a:t>
            </a:r>
            <a:r>
              <a:rPr sz="1800" spc="-10" dirty="0">
                <a:latin typeface="Calibri"/>
                <a:cs typeface="Calibri"/>
              </a:rPr>
              <a:t>хозяйство), </a:t>
            </a:r>
            <a:r>
              <a:rPr sz="1800" spc="-5" dirty="0">
                <a:latin typeface="Calibri"/>
                <a:cs typeface="Calibri"/>
              </a:rPr>
              <a:t>но </a:t>
            </a:r>
            <a:r>
              <a:rPr sz="1800" dirty="0">
                <a:latin typeface="Calibri"/>
                <a:cs typeface="Calibri"/>
              </a:rPr>
              <a:t>и в </a:t>
            </a:r>
            <a:r>
              <a:rPr sz="1800" spc="-10" dirty="0">
                <a:latin typeface="Calibri"/>
                <a:cs typeface="Calibri"/>
              </a:rPr>
              <a:t>природе. </a:t>
            </a:r>
            <a:r>
              <a:rPr sz="1800" dirty="0">
                <a:latin typeface="Calibri"/>
                <a:cs typeface="Calibri"/>
              </a:rPr>
              <a:t>О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необходимости </a:t>
            </a:r>
            <a:r>
              <a:rPr sz="1800" spc="-5" dirty="0">
                <a:latin typeface="Calibri"/>
                <a:cs typeface="Calibri"/>
              </a:rPr>
              <a:t>сохранения </a:t>
            </a:r>
            <a:r>
              <a:rPr sz="1800" spc="-10" dirty="0">
                <a:latin typeface="Calibri"/>
                <a:cs typeface="Calibri"/>
              </a:rPr>
              <a:t>сокола-сапсана </a:t>
            </a:r>
            <a:r>
              <a:rPr sz="1800" dirty="0">
                <a:latin typeface="Calibri"/>
                <a:cs typeface="Calibri"/>
              </a:rPr>
              <a:t>стали </a:t>
            </a:r>
            <a:r>
              <a:rPr sz="1800" spc="-10" dirty="0">
                <a:latin typeface="Calibri"/>
                <a:cs typeface="Calibri"/>
              </a:rPr>
              <a:t>задумываться </a:t>
            </a:r>
            <a:r>
              <a:rPr sz="1800" spc="-5" dirty="0">
                <a:latin typeface="Calibri"/>
                <a:cs typeface="Calibri"/>
              </a:rPr>
              <a:t>ещё </a:t>
            </a:r>
            <a:r>
              <a:rPr sz="1800" dirty="0">
                <a:latin typeface="Calibri"/>
                <a:cs typeface="Calibri"/>
              </a:rPr>
              <a:t>во </a:t>
            </a:r>
            <a:r>
              <a:rPr sz="1800" spc="-5" dirty="0">
                <a:latin typeface="Calibri"/>
                <a:cs typeface="Calibri"/>
              </a:rPr>
              <a:t>второй </a:t>
            </a:r>
            <a:r>
              <a:rPr sz="1800" spc="-10" dirty="0">
                <a:latin typeface="Calibri"/>
                <a:cs typeface="Calibri"/>
              </a:rPr>
              <a:t>половине прошлого столетия, </a:t>
            </a:r>
            <a:r>
              <a:rPr sz="1800" spc="-25" dirty="0">
                <a:latin typeface="Calibri"/>
                <a:cs typeface="Calibri"/>
              </a:rPr>
              <a:t>когда </a:t>
            </a:r>
            <a:r>
              <a:rPr sz="1800" spc="-5" dirty="0">
                <a:latin typeface="Calibri"/>
                <a:cs typeface="Calibri"/>
              </a:rPr>
              <a:t>их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численность резко снизилась. Разведением </a:t>
            </a:r>
            <a:r>
              <a:rPr sz="1800" spc="-15" dirty="0">
                <a:latin typeface="Calibri"/>
                <a:cs typeface="Calibri"/>
              </a:rPr>
              <a:t>этого </a:t>
            </a:r>
            <a:r>
              <a:rPr sz="1800" dirty="0">
                <a:latin typeface="Calibri"/>
                <a:cs typeface="Calibri"/>
              </a:rPr>
              <a:t>вида </a:t>
            </a:r>
            <a:r>
              <a:rPr sz="1800" spc="-5" dirty="0">
                <a:latin typeface="Calibri"/>
                <a:cs typeface="Calibri"/>
              </a:rPr>
              <a:t>птиц занялись питомники </a:t>
            </a:r>
            <a:r>
              <a:rPr sz="1800" dirty="0">
                <a:latin typeface="Calibri"/>
                <a:cs typeface="Calibri"/>
              </a:rPr>
              <a:t>и </a:t>
            </a:r>
            <a:r>
              <a:rPr sz="1800" spc="-5" dirty="0">
                <a:latin typeface="Calibri"/>
                <a:cs typeface="Calibri"/>
              </a:rPr>
              <a:t>зоопарки. </a:t>
            </a:r>
            <a:r>
              <a:rPr sz="1800" spc="-15" dirty="0">
                <a:latin typeface="Calibri"/>
                <a:cs typeface="Calibri"/>
              </a:rPr>
              <a:t>Однако это </a:t>
            </a:r>
            <a:r>
              <a:rPr sz="1800" spc="-5" dirty="0">
                <a:latin typeface="Calibri"/>
                <a:cs typeface="Calibri"/>
              </a:rPr>
              <a:t>оказалось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непростым </a:t>
            </a:r>
            <a:r>
              <a:rPr sz="1800" spc="-10" dirty="0">
                <a:latin typeface="Calibri"/>
                <a:cs typeface="Calibri"/>
              </a:rPr>
              <a:t>делом.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Из </a:t>
            </a: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отложенных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яиц не </a:t>
            </a: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всегда </a:t>
            </a:r>
            <a:r>
              <a:rPr sz="1800" spc="-20" dirty="0">
                <a:solidFill>
                  <a:srgbClr val="FF0000"/>
                </a:solidFill>
                <a:latin typeface="Calibri"/>
                <a:cs typeface="Calibri"/>
              </a:rPr>
              <a:t>могли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вылупиться птенцы,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так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как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ещё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в яйцах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некоторые зародыши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 погибали. Часть вылупившихся из яиц птенцов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были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слабыми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больными,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не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все </a:t>
            </a:r>
            <a:r>
              <a:rPr sz="1800" spc="5" dirty="0">
                <a:solidFill>
                  <a:srgbClr val="FF0000"/>
                </a:solidFill>
                <a:latin typeface="Calibri"/>
                <a:cs typeface="Calibri"/>
              </a:rPr>
              <a:t>из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них выживали.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Некоторые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FF0000"/>
                </a:solidFill>
                <a:latin typeface="Calibri"/>
                <a:cs typeface="Calibri"/>
              </a:rPr>
              <a:t>результаты</a:t>
            </a:r>
            <a:r>
              <a:rPr sz="1800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разведения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сокола-сапсана</a:t>
            </a:r>
            <a:r>
              <a:rPr sz="1800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из</a:t>
            </a:r>
            <a:r>
              <a:rPr sz="1800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питомников</a:t>
            </a:r>
            <a:r>
              <a:rPr sz="1800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показаны</a:t>
            </a:r>
            <a:r>
              <a:rPr sz="1800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на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диаграмме.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38684" y="3587496"/>
            <a:ext cx="11616055" cy="3215640"/>
            <a:chOff x="138684" y="3587496"/>
            <a:chExt cx="11616055" cy="3215640"/>
          </a:xfrm>
        </p:grpSpPr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265419" y="3587496"/>
              <a:ext cx="6489191" cy="295198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8684" y="6435850"/>
              <a:ext cx="8961120" cy="36728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48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7288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52411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latin typeface="Arial"/>
                <a:cs typeface="Arial"/>
              </a:rPr>
              <a:t>Формирование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естественнонаучной	</a:t>
            </a:r>
            <a:r>
              <a:rPr sz="2800" spc="-40" dirty="0">
                <a:latin typeface="Arial"/>
                <a:cs typeface="Arial"/>
              </a:rPr>
              <a:t>грамотности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0868" y="543813"/>
            <a:ext cx="11347450" cy="2752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23695" marR="508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Задание </a:t>
            </a: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11.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Какие выводы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можно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сделать на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основании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этой диаграммы? Отметьте </a:t>
            </a:r>
            <a:r>
              <a:rPr sz="2000" b="1" spc="-48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три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верных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вывода</a:t>
            </a:r>
            <a:r>
              <a:rPr sz="20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из</a:t>
            </a:r>
            <a:r>
              <a:rPr sz="2000" b="1" spc="-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списка.</a:t>
            </a:r>
            <a:endParaRPr sz="2000">
              <a:latin typeface="Times New Roman"/>
              <a:cs typeface="Times New Roman"/>
            </a:endParaRPr>
          </a:p>
          <a:p>
            <a:pPr marL="12700" marR="3624579">
              <a:lnSpc>
                <a:spcPct val="127899"/>
              </a:lnSpc>
              <a:spcBef>
                <a:spcPts val="90"/>
              </a:spcBef>
            </a:pP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А. 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В 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сезоне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2004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100" dirty="0">
                <a:solidFill>
                  <a:srgbClr val="2E2E2E"/>
                </a:solidFill>
                <a:latin typeface="Times New Roman"/>
                <a:cs typeface="Times New Roman"/>
              </a:rPr>
              <a:t>г.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было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меньше</a:t>
            </a:r>
            <a:r>
              <a:rPr sz="18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всего</a:t>
            </a:r>
            <a:r>
              <a:rPr sz="1800" spc="-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яиц, из </a:t>
            </a:r>
            <a:r>
              <a:rPr sz="1800" spc="-25" dirty="0">
                <a:solidFill>
                  <a:srgbClr val="2E2E2E"/>
                </a:solidFill>
                <a:latin typeface="Times New Roman"/>
                <a:cs typeface="Times New Roman"/>
              </a:rPr>
              <a:t>которых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не вылупились</a:t>
            </a:r>
            <a:r>
              <a:rPr sz="1800" spc="-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птенцы. </a:t>
            </a:r>
            <a:r>
              <a:rPr sz="1800" spc="-434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Б.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1800" spc="5" dirty="0">
                <a:solidFill>
                  <a:srgbClr val="FF0000"/>
                </a:solidFill>
                <a:latin typeface="Times New Roman"/>
                <a:cs typeface="Times New Roman"/>
              </a:rPr>
              <a:t>сезоне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2004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0" dirty="0">
                <a:solidFill>
                  <a:srgbClr val="FF0000"/>
                </a:solidFill>
                <a:latin typeface="Times New Roman"/>
                <a:cs typeface="Times New Roman"/>
              </a:rPr>
              <a:t>г.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было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больше</a:t>
            </a:r>
            <a:r>
              <a:rPr sz="18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r>
              <a:rPr sz="18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выжившего</a:t>
            </a:r>
            <a:r>
              <a:rPr sz="18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молодняка.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В.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За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этот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период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был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FF0000"/>
                </a:solidFill>
                <a:latin typeface="Times New Roman"/>
                <a:cs typeface="Times New Roman"/>
              </a:rPr>
              <a:t>сезон,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FF0000"/>
                </a:solidFill>
                <a:latin typeface="Times New Roman"/>
                <a:cs typeface="Times New Roman"/>
              </a:rPr>
              <a:t>когда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птенцы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вообще не появились.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800" spc="-100" dirty="0">
                <a:solidFill>
                  <a:srgbClr val="2E2E2E"/>
                </a:solidFill>
                <a:latin typeface="Times New Roman"/>
                <a:cs typeface="Times New Roman"/>
              </a:rPr>
              <a:t>Г.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Не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было</a:t>
            </a:r>
            <a:r>
              <a:rPr sz="18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ни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2E2E2E"/>
                </a:solidFill>
                <a:latin typeface="Times New Roman"/>
                <a:cs typeface="Times New Roman"/>
              </a:rPr>
              <a:t>одного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сезона,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2E2E2E"/>
                </a:solidFill>
                <a:latin typeface="Times New Roman"/>
                <a:cs typeface="Times New Roman"/>
              </a:rPr>
              <a:t>когда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бы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ни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погибла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часть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молодняка.</a:t>
            </a:r>
            <a:endParaRPr sz="1800">
              <a:latin typeface="Times New Roman"/>
              <a:cs typeface="Times New Roman"/>
            </a:endParaRPr>
          </a:p>
          <a:p>
            <a:pPr marL="12700" marR="3083560">
              <a:lnSpc>
                <a:spcPts val="2760"/>
              </a:lnSpc>
              <a:spcBef>
                <a:spcPts val="105"/>
              </a:spcBef>
            </a:pP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Д. Не</a:t>
            </a:r>
            <a:r>
              <a:rPr sz="18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было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ни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2E2E2E"/>
                </a:solidFill>
                <a:latin typeface="Times New Roman"/>
                <a:cs typeface="Times New Roman"/>
              </a:rPr>
              <a:t>одного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2E2E2E"/>
                </a:solidFill>
                <a:latin typeface="Times New Roman"/>
                <a:cs typeface="Times New Roman"/>
              </a:rPr>
              <a:t>сезона,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2E2E2E"/>
                </a:solidFill>
                <a:latin typeface="Times New Roman"/>
                <a:cs typeface="Times New Roman"/>
              </a:rPr>
              <a:t>когда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бы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из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всех</a:t>
            </a:r>
            <a:r>
              <a:rPr sz="1800" spc="-15" dirty="0">
                <a:solidFill>
                  <a:srgbClr val="2E2E2E"/>
                </a:solidFill>
                <a:latin typeface="Times New Roman"/>
                <a:cs typeface="Times New Roman"/>
              </a:rPr>
              <a:t> отложенных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яиц</a:t>
            </a:r>
            <a:r>
              <a:rPr sz="180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вылупились</a:t>
            </a:r>
            <a:r>
              <a:rPr sz="1800" spc="-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E2E2E"/>
                </a:solidFill>
                <a:latin typeface="Times New Roman"/>
                <a:cs typeface="Times New Roman"/>
              </a:rPr>
              <a:t>птенцы. </a:t>
            </a:r>
            <a:r>
              <a:rPr sz="1800" spc="-434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Е.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большинстве </a:t>
            </a:r>
            <a:r>
              <a:rPr sz="1800" spc="5" dirty="0">
                <a:solidFill>
                  <a:srgbClr val="FF0000"/>
                </a:solidFill>
                <a:latin typeface="Times New Roman"/>
                <a:cs typeface="Times New Roman"/>
              </a:rPr>
              <a:t>сезонов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количество</a:t>
            </a:r>
            <a:r>
              <a:rPr sz="18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отложенных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яиц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было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примерно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одинаковым.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88408" y="3470147"/>
            <a:ext cx="6883908" cy="314706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58789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52400"/>
            <a:ext cx="11353800" cy="6705599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</a:t>
            </a:r>
            <a:endParaRPr lang="ru-RU" sz="4800" dirty="0"/>
          </a:p>
        </p:txBody>
      </p:sp>
      <p:pic>
        <p:nvPicPr>
          <p:cNvPr id="5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306" y="4114800"/>
            <a:ext cx="2793494" cy="2424683"/>
          </a:xfrm>
          <a:prstGeom prst="rect">
            <a:avLst/>
          </a:prstGeom>
        </p:spPr>
      </p:pic>
      <p:pic>
        <p:nvPicPr>
          <p:cNvPr id="7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600" y="457200"/>
            <a:ext cx="3886200" cy="2286000"/>
          </a:xfrm>
          <a:prstGeom prst="rect">
            <a:avLst/>
          </a:prstGeom>
        </p:spPr>
      </p:pic>
      <p:pic>
        <p:nvPicPr>
          <p:cNvPr id="8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15983" y="4114800"/>
            <a:ext cx="2871217" cy="251764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58566" y="6529340"/>
            <a:ext cx="893989" cy="209111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954024"/>
            <a:ext cx="12193270" cy="36830"/>
            <a:chOff x="0" y="954024"/>
            <a:chExt cx="12193270" cy="36830"/>
          </a:xfrm>
        </p:grpSpPr>
        <p:sp>
          <p:nvSpPr>
            <p:cNvPr id="4" name="object 4"/>
            <p:cNvSpPr/>
            <p:nvPr/>
          </p:nvSpPr>
          <p:spPr>
            <a:xfrm>
              <a:off x="0" y="978408"/>
              <a:ext cx="12192000" cy="12700"/>
            </a:xfrm>
            <a:custGeom>
              <a:avLst/>
              <a:gdLst/>
              <a:ahLst/>
              <a:cxnLst/>
              <a:rect l="l" t="t" r="r" b="b"/>
              <a:pathLst>
                <a:path w="12192000" h="12700">
                  <a:moveTo>
                    <a:pt x="0" y="12192"/>
                  </a:moveTo>
                  <a:lnTo>
                    <a:pt x="12192000" y="12192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FB05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61" y="954024"/>
              <a:ext cx="12192000" cy="29209"/>
            </a:xfrm>
            <a:custGeom>
              <a:avLst/>
              <a:gdLst/>
              <a:ahLst/>
              <a:cxnLst/>
              <a:rect l="l" t="t" r="r" b="b"/>
              <a:pathLst>
                <a:path w="12192000" h="29209">
                  <a:moveTo>
                    <a:pt x="0" y="28955"/>
                  </a:moveTo>
                  <a:lnTo>
                    <a:pt x="12192000" y="2895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8955"/>
                  </a:lnTo>
                  <a:close/>
                </a:path>
              </a:pathLst>
            </a:custGeom>
            <a:solidFill>
              <a:srgbClr val="2E3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9491471" y="6606540"/>
            <a:ext cx="247015" cy="15240"/>
          </a:xfrm>
          <a:custGeom>
            <a:avLst/>
            <a:gdLst/>
            <a:ahLst/>
            <a:cxnLst/>
            <a:rect l="l" t="t" r="r" b="b"/>
            <a:pathLst>
              <a:path w="247015" h="15240">
                <a:moveTo>
                  <a:pt x="246252" y="0"/>
                </a:moveTo>
                <a:lnTo>
                  <a:pt x="0" y="0"/>
                </a:lnTo>
                <a:lnTo>
                  <a:pt x="0" y="15239"/>
                </a:lnTo>
                <a:lnTo>
                  <a:pt x="246887" y="15239"/>
                </a:lnTo>
                <a:lnTo>
                  <a:pt x="246252" y="0"/>
                </a:lnTo>
                <a:close/>
              </a:path>
            </a:pathLst>
          </a:custGeom>
          <a:solidFill>
            <a:srgbClr val="294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887711" y="6606540"/>
            <a:ext cx="247015" cy="15240"/>
          </a:xfrm>
          <a:custGeom>
            <a:avLst/>
            <a:gdLst/>
            <a:ahLst/>
            <a:cxnLst/>
            <a:rect l="l" t="t" r="r" b="b"/>
            <a:pathLst>
              <a:path w="247015" h="15240">
                <a:moveTo>
                  <a:pt x="246888" y="0"/>
                </a:moveTo>
                <a:lnTo>
                  <a:pt x="1524" y="0"/>
                </a:lnTo>
                <a:lnTo>
                  <a:pt x="0" y="15239"/>
                </a:lnTo>
                <a:lnTo>
                  <a:pt x="246888" y="15239"/>
                </a:lnTo>
                <a:lnTo>
                  <a:pt x="246888" y="0"/>
                </a:lnTo>
                <a:close/>
              </a:path>
            </a:pathLst>
          </a:custGeom>
          <a:solidFill>
            <a:srgbClr val="294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9489947" y="6501384"/>
            <a:ext cx="647700" cy="224154"/>
            <a:chOff x="9489947" y="6501384"/>
            <a:chExt cx="647700" cy="224154"/>
          </a:xfrm>
        </p:grpSpPr>
        <p:sp>
          <p:nvSpPr>
            <p:cNvPr id="9" name="object 9"/>
            <p:cNvSpPr/>
            <p:nvPr/>
          </p:nvSpPr>
          <p:spPr>
            <a:xfrm>
              <a:off x="9489948" y="6658356"/>
              <a:ext cx="647700" cy="67310"/>
            </a:xfrm>
            <a:custGeom>
              <a:avLst/>
              <a:gdLst/>
              <a:ahLst/>
              <a:cxnLst/>
              <a:rect l="l" t="t" r="r" b="b"/>
              <a:pathLst>
                <a:path w="647700" h="67309">
                  <a:moveTo>
                    <a:pt x="56388" y="0"/>
                  </a:moveTo>
                  <a:lnTo>
                    <a:pt x="0" y="0"/>
                  </a:lnTo>
                  <a:lnTo>
                    <a:pt x="0" y="2933"/>
                  </a:lnTo>
                  <a:lnTo>
                    <a:pt x="6985" y="4483"/>
                  </a:lnTo>
                  <a:lnTo>
                    <a:pt x="6985" y="48856"/>
                  </a:lnTo>
                  <a:lnTo>
                    <a:pt x="0" y="50406"/>
                  </a:lnTo>
                  <a:lnTo>
                    <a:pt x="0" y="53340"/>
                  </a:lnTo>
                  <a:lnTo>
                    <a:pt x="24384" y="53340"/>
                  </a:lnTo>
                  <a:lnTo>
                    <a:pt x="24384" y="50406"/>
                  </a:lnTo>
                  <a:lnTo>
                    <a:pt x="17526" y="48856"/>
                  </a:lnTo>
                  <a:lnTo>
                    <a:pt x="17526" y="5181"/>
                  </a:lnTo>
                  <a:lnTo>
                    <a:pt x="38227" y="5181"/>
                  </a:lnTo>
                  <a:lnTo>
                    <a:pt x="38227" y="48856"/>
                  </a:lnTo>
                  <a:lnTo>
                    <a:pt x="31369" y="50406"/>
                  </a:lnTo>
                  <a:lnTo>
                    <a:pt x="31369" y="53340"/>
                  </a:lnTo>
                  <a:lnTo>
                    <a:pt x="56388" y="53340"/>
                  </a:lnTo>
                  <a:lnTo>
                    <a:pt x="56388" y="50406"/>
                  </a:lnTo>
                  <a:lnTo>
                    <a:pt x="49403" y="48856"/>
                  </a:lnTo>
                  <a:lnTo>
                    <a:pt x="49403" y="4483"/>
                  </a:lnTo>
                  <a:lnTo>
                    <a:pt x="56388" y="2933"/>
                  </a:lnTo>
                  <a:lnTo>
                    <a:pt x="56388" y="0"/>
                  </a:lnTo>
                  <a:close/>
                </a:path>
                <a:path w="647700" h="67309">
                  <a:moveTo>
                    <a:pt x="105156" y="4483"/>
                  </a:moveTo>
                  <a:lnTo>
                    <a:pt x="103924" y="3619"/>
                  </a:lnTo>
                  <a:lnTo>
                    <a:pt x="98806" y="0"/>
                  </a:lnTo>
                  <a:lnTo>
                    <a:pt x="94615" y="0"/>
                  </a:lnTo>
                  <a:lnTo>
                    <a:pt x="94615" y="8801"/>
                  </a:lnTo>
                  <a:lnTo>
                    <a:pt x="94615" y="21234"/>
                  </a:lnTo>
                  <a:lnTo>
                    <a:pt x="93218" y="26238"/>
                  </a:lnTo>
                  <a:lnTo>
                    <a:pt x="88900" y="27787"/>
                  </a:lnTo>
                  <a:lnTo>
                    <a:pt x="82550" y="27787"/>
                  </a:lnTo>
                  <a:lnTo>
                    <a:pt x="82550" y="3619"/>
                  </a:lnTo>
                  <a:lnTo>
                    <a:pt x="87503" y="3619"/>
                  </a:lnTo>
                  <a:lnTo>
                    <a:pt x="88900" y="4483"/>
                  </a:lnTo>
                  <a:lnTo>
                    <a:pt x="91694" y="5181"/>
                  </a:lnTo>
                  <a:lnTo>
                    <a:pt x="94615" y="8801"/>
                  </a:lnTo>
                  <a:lnTo>
                    <a:pt x="94615" y="0"/>
                  </a:lnTo>
                  <a:lnTo>
                    <a:pt x="65532" y="0"/>
                  </a:lnTo>
                  <a:lnTo>
                    <a:pt x="65532" y="2933"/>
                  </a:lnTo>
                  <a:lnTo>
                    <a:pt x="71882" y="4483"/>
                  </a:lnTo>
                  <a:lnTo>
                    <a:pt x="71882" y="48856"/>
                  </a:lnTo>
                  <a:lnTo>
                    <a:pt x="65532" y="50406"/>
                  </a:lnTo>
                  <a:lnTo>
                    <a:pt x="65532" y="53340"/>
                  </a:lnTo>
                  <a:lnTo>
                    <a:pt x="91694" y="53340"/>
                  </a:lnTo>
                  <a:lnTo>
                    <a:pt x="91694" y="50406"/>
                  </a:lnTo>
                  <a:lnTo>
                    <a:pt x="88900" y="49720"/>
                  </a:lnTo>
                  <a:lnTo>
                    <a:pt x="82550" y="48856"/>
                  </a:lnTo>
                  <a:lnTo>
                    <a:pt x="82550" y="30721"/>
                  </a:lnTo>
                  <a:lnTo>
                    <a:pt x="88900" y="30721"/>
                  </a:lnTo>
                  <a:lnTo>
                    <a:pt x="99568" y="30035"/>
                  </a:lnTo>
                  <a:lnTo>
                    <a:pt x="101981" y="27787"/>
                  </a:lnTo>
                  <a:lnTo>
                    <a:pt x="105156" y="24853"/>
                  </a:lnTo>
                  <a:lnTo>
                    <a:pt x="105156" y="4483"/>
                  </a:lnTo>
                  <a:close/>
                </a:path>
                <a:path w="647700" h="67309">
                  <a:moveTo>
                    <a:pt x="167640" y="26250"/>
                  </a:moveTo>
                  <a:lnTo>
                    <a:pt x="165950" y="14960"/>
                  </a:lnTo>
                  <a:lnTo>
                    <a:pt x="161048" y="6756"/>
                  </a:lnTo>
                  <a:lnTo>
                    <a:pt x="155829" y="3479"/>
                  </a:lnTo>
                  <a:lnTo>
                    <a:pt x="155829" y="28435"/>
                  </a:lnTo>
                  <a:lnTo>
                    <a:pt x="155028" y="36360"/>
                  </a:lnTo>
                  <a:lnTo>
                    <a:pt x="152565" y="43446"/>
                  </a:lnTo>
                  <a:lnTo>
                    <a:pt x="148272" y="48539"/>
                  </a:lnTo>
                  <a:lnTo>
                    <a:pt x="141986" y="50482"/>
                  </a:lnTo>
                  <a:lnTo>
                    <a:pt x="141351" y="50482"/>
                  </a:lnTo>
                  <a:lnTo>
                    <a:pt x="136042" y="48806"/>
                  </a:lnTo>
                  <a:lnTo>
                    <a:pt x="131673" y="44386"/>
                  </a:lnTo>
                  <a:lnTo>
                    <a:pt x="128714" y="36614"/>
                  </a:lnTo>
                  <a:lnTo>
                    <a:pt x="127635" y="24904"/>
                  </a:lnTo>
                  <a:lnTo>
                    <a:pt x="128612" y="14960"/>
                  </a:lnTo>
                  <a:lnTo>
                    <a:pt x="131394" y="8267"/>
                  </a:lnTo>
                  <a:lnTo>
                    <a:pt x="135724" y="4394"/>
                  </a:lnTo>
                  <a:lnTo>
                    <a:pt x="141351" y="2857"/>
                  </a:lnTo>
                  <a:lnTo>
                    <a:pt x="147091" y="4635"/>
                  </a:lnTo>
                  <a:lnTo>
                    <a:pt x="151676" y="9220"/>
                  </a:lnTo>
                  <a:lnTo>
                    <a:pt x="154724" y="17018"/>
                  </a:lnTo>
                  <a:lnTo>
                    <a:pt x="155829" y="28435"/>
                  </a:lnTo>
                  <a:lnTo>
                    <a:pt x="155829" y="3479"/>
                  </a:lnTo>
                  <a:lnTo>
                    <a:pt x="154838" y="2857"/>
                  </a:lnTo>
                  <a:lnTo>
                    <a:pt x="153009" y="1714"/>
                  </a:lnTo>
                  <a:lnTo>
                    <a:pt x="141986" y="0"/>
                  </a:lnTo>
                  <a:lnTo>
                    <a:pt x="141351" y="0"/>
                  </a:lnTo>
                  <a:lnTo>
                    <a:pt x="130390" y="1714"/>
                  </a:lnTo>
                  <a:lnTo>
                    <a:pt x="122389" y="6756"/>
                  </a:lnTo>
                  <a:lnTo>
                    <a:pt x="117487" y="14986"/>
                  </a:lnTo>
                  <a:lnTo>
                    <a:pt x="115824" y="26250"/>
                  </a:lnTo>
                  <a:lnTo>
                    <a:pt x="117487" y="38011"/>
                  </a:lnTo>
                  <a:lnTo>
                    <a:pt x="122389" y="46494"/>
                  </a:lnTo>
                  <a:lnTo>
                    <a:pt x="130390" y="51625"/>
                  </a:lnTo>
                  <a:lnTo>
                    <a:pt x="141351" y="53340"/>
                  </a:lnTo>
                  <a:lnTo>
                    <a:pt x="141986" y="53340"/>
                  </a:lnTo>
                  <a:lnTo>
                    <a:pt x="152742" y="51625"/>
                  </a:lnTo>
                  <a:lnTo>
                    <a:pt x="154520" y="50482"/>
                  </a:lnTo>
                  <a:lnTo>
                    <a:pt x="160807" y="46494"/>
                  </a:lnTo>
                  <a:lnTo>
                    <a:pt x="165874" y="38011"/>
                  </a:lnTo>
                  <a:lnTo>
                    <a:pt x="167640" y="26250"/>
                  </a:lnTo>
                  <a:close/>
                </a:path>
                <a:path w="647700" h="67309">
                  <a:moveTo>
                    <a:pt x="227076" y="40551"/>
                  </a:moveTo>
                  <a:lnTo>
                    <a:pt x="225679" y="40551"/>
                  </a:lnTo>
                  <a:lnTo>
                    <a:pt x="223647" y="46951"/>
                  </a:lnTo>
                  <a:lnTo>
                    <a:pt x="216662" y="49809"/>
                  </a:lnTo>
                  <a:lnTo>
                    <a:pt x="210566" y="49809"/>
                  </a:lnTo>
                  <a:lnTo>
                    <a:pt x="202387" y="47739"/>
                  </a:lnTo>
                  <a:lnTo>
                    <a:pt x="196418" y="42329"/>
                  </a:lnTo>
                  <a:lnTo>
                    <a:pt x="192747" y="34759"/>
                  </a:lnTo>
                  <a:lnTo>
                    <a:pt x="191516" y="26250"/>
                  </a:lnTo>
                  <a:lnTo>
                    <a:pt x="192620" y="17310"/>
                  </a:lnTo>
                  <a:lnTo>
                    <a:pt x="195834" y="10096"/>
                  </a:lnTo>
                  <a:lnTo>
                    <a:pt x="200939" y="5283"/>
                  </a:lnTo>
                  <a:lnTo>
                    <a:pt x="207772" y="3530"/>
                  </a:lnTo>
                  <a:lnTo>
                    <a:pt x="216027" y="3530"/>
                  </a:lnTo>
                  <a:lnTo>
                    <a:pt x="221615" y="8585"/>
                  </a:lnTo>
                  <a:lnTo>
                    <a:pt x="222885" y="16992"/>
                  </a:lnTo>
                  <a:lnTo>
                    <a:pt x="225679" y="16992"/>
                  </a:lnTo>
                  <a:lnTo>
                    <a:pt x="225679" y="2857"/>
                  </a:lnTo>
                  <a:lnTo>
                    <a:pt x="222250" y="2857"/>
                  </a:lnTo>
                  <a:lnTo>
                    <a:pt x="217551" y="1346"/>
                  </a:lnTo>
                  <a:lnTo>
                    <a:pt x="212090" y="0"/>
                  </a:lnTo>
                  <a:lnTo>
                    <a:pt x="206502" y="0"/>
                  </a:lnTo>
                  <a:lnTo>
                    <a:pt x="196278" y="1524"/>
                  </a:lnTo>
                  <a:lnTo>
                    <a:pt x="187782" y="6172"/>
                  </a:lnTo>
                  <a:lnTo>
                    <a:pt x="181978" y="14135"/>
                  </a:lnTo>
                  <a:lnTo>
                    <a:pt x="179832" y="25577"/>
                  </a:lnTo>
                  <a:lnTo>
                    <a:pt x="181800" y="37160"/>
                  </a:lnTo>
                  <a:lnTo>
                    <a:pt x="187299" y="45897"/>
                  </a:lnTo>
                  <a:lnTo>
                    <a:pt x="195732" y="51422"/>
                  </a:lnTo>
                  <a:lnTo>
                    <a:pt x="206502" y="53340"/>
                  </a:lnTo>
                  <a:lnTo>
                    <a:pt x="218186" y="53340"/>
                  </a:lnTo>
                  <a:lnTo>
                    <a:pt x="222250" y="50482"/>
                  </a:lnTo>
                  <a:lnTo>
                    <a:pt x="227076" y="48298"/>
                  </a:lnTo>
                  <a:lnTo>
                    <a:pt x="227076" y="40551"/>
                  </a:lnTo>
                  <a:close/>
                </a:path>
                <a:path w="647700" h="67309">
                  <a:moveTo>
                    <a:pt x="278892" y="30035"/>
                  </a:moveTo>
                  <a:lnTo>
                    <a:pt x="275158" y="27101"/>
                  </a:lnTo>
                  <a:lnTo>
                    <a:pt x="274066" y="26238"/>
                  </a:lnTo>
                  <a:lnTo>
                    <a:pt x="268478" y="25768"/>
                  </a:lnTo>
                  <a:lnTo>
                    <a:pt x="268478" y="32791"/>
                  </a:lnTo>
                  <a:lnTo>
                    <a:pt x="268478" y="45224"/>
                  </a:lnTo>
                  <a:lnTo>
                    <a:pt x="265938" y="49720"/>
                  </a:lnTo>
                  <a:lnTo>
                    <a:pt x="257683" y="49720"/>
                  </a:lnTo>
                  <a:lnTo>
                    <a:pt x="255524" y="48158"/>
                  </a:lnTo>
                  <a:lnTo>
                    <a:pt x="254254" y="46774"/>
                  </a:lnTo>
                  <a:lnTo>
                    <a:pt x="254254" y="27101"/>
                  </a:lnTo>
                  <a:lnTo>
                    <a:pt x="260477" y="27101"/>
                  </a:lnTo>
                  <a:lnTo>
                    <a:pt x="265938" y="28486"/>
                  </a:lnTo>
                  <a:lnTo>
                    <a:pt x="268478" y="32791"/>
                  </a:lnTo>
                  <a:lnTo>
                    <a:pt x="268478" y="25768"/>
                  </a:lnTo>
                  <a:lnTo>
                    <a:pt x="265938" y="25552"/>
                  </a:lnTo>
                  <a:lnTo>
                    <a:pt x="265938" y="24853"/>
                  </a:lnTo>
                  <a:lnTo>
                    <a:pt x="268986" y="24168"/>
                  </a:lnTo>
                  <a:lnTo>
                    <a:pt x="272034" y="23482"/>
                  </a:lnTo>
                  <a:lnTo>
                    <a:pt x="276733" y="18986"/>
                  </a:lnTo>
                  <a:lnTo>
                    <a:pt x="276733" y="3619"/>
                  </a:lnTo>
                  <a:lnTo>
                    <a:pt x="270002" y="0"/>
                  </a:lnTo>
                  <a:lnTo>
                    <a:pt x="265938" y="0"/>
                  </a:lnTo>
                  <a:lnTo>
                    <a:pt x="265938" y="8115"/>
                  </a:lnTo>
                  <a:lnTo>
                    <a:pt x="265938" y="18300"/>
                  </a:lnTo>
                  <a:lnTo>
                    <a:pt x="264414" y="22618"/>
                  </a:lnTo>
                  <a:lnTo>
                    <a:pt x="260477" y="23482"/>
                  </a:lnTo>
                  <a:lnTo>
                    <a:pt x="259588" y="23482"/>
                  </a:lnTo>
                  <a:lnTo>
                    <a:pt x="258953" y="24168"/>
                  </a:lnTo>
                  <a:lnTo>
                    <a:pt x="254254" y="24168"/>
                  </a:lnTo>
                  <a:lnTo>
                    <a:pt x="254254" y="3619"/>
                  </a:lnTo>
                  <a:lnTo>
                    <a:pt x="258318" y="3619"/>
                  </a:lnTo>
                  <a:lnTo>
                    <a:pt x="260477" y="4483"/>
                  </a:lnTo>
                  <a:lnTo>
                    <a:pt x="263779" y="5181"/>
                  </a:lnTo>
                  <a:lnTo>
                    <a:pt x="265938" y="8115"/>
                  </a:lnTo>
                  <a:lnTo>
                    <a:pt x="265938" y="0"/>
                  </a:lnTo>
                  <a:lnTo>
                    <a:pt x="237744" y="0"/>
                  </a:lnTo>
                  <a:lnTo>
                    <a:pt x="237744" y="2933"/>
                  </a:lnTo>
                  <a:lnTo>
                    <a:pt x="243840" y="4483"/>
                  </a:lnTo>
                  <a:lnTo>
                    <a:pt x="243840" y="48856"/>
                  </a:lnTo>
                  <a:lnTo>
                    <a:pt x="237744" y="50406"/>
                  </a:lnTo>
                  <a:lnTo>
                    <a:pt x="237744" y="53340"/>
                  </a:lnTo>
                  <a:lnTo>
                    <a:pt x="271272" y="53340"/>
                  </a:lnTo>
                  <a:lnTo>
                    <a:pt x="276593" y="49720"/>
                  </a:lnTo>
                  <a:lnTo>
                    <a:pt x="278892" y="48158"/>
                  </a:lnTo>
                  <a:lnTo>
                    <a:pt x="278892" y="30035"/>
                  </a:lnTo>
                  <a:close/>
                </a:path>
                <a:path w="647700" h="67309">
                  <a:moveTo>
                    <a:pt x="329184" y="37973"/>
                  </a:moveTo>
                  <a:lnTo>
                    <a:pt x="326390" y="37973"/>
                  </a:lnTo>
                  <a:lnTo>
                    <a:pt x="323088" y="48158"/>
                  </a:lnTo>
                  <a:lnTo>
                    <a:pt x="307340" y="48158"/>
                  </a:lnTo>
                  <a:lnTo>
                    <a:pt x="307340" y="27101"/>
                  </a:lnTo>
                  <a:lnTo>
                    <a:pt x="316103" y="27101"/>
                  </a:lnTo>
                  <a:lnTo>
                    <a:pt x="318262" y="34353"/>
                  </a:lnTo>
                  <a:lnTo>
                    <a:pt x="320929" y="34353"/>
                  </a:lnTo>
                  <a:lnTo>
                    <a:pt x="320294" y="31419"/>
                  </a:lnTo>
                  <a:lnTo>
                    <a:pt x="320294" y="18986"/>
                  </a:lnTo>
                  <a:lnTo>
                    <a:pt x="320929" y="16052"/>
                  </a:lnTo>
                  <a:lnTo>
                    <a:pt x="318262" y="16052"/>
                  </a:lnTo>
                  <a:lnTo>
                    <a:pt x="316103" y="23482"/>
                  </a:lnTo>
                  <a:lnTo>
                    <a:pt x="307340" y="23482"/>
                  </a:lnTo>
                  <a:lnTo>
                    <a:pt x="307340" y="5181"/>
                  </a:lnTo>
                  <a:lnTo>
                    <a:pt x="322326" y="5181"/>
                  </a:lnTo>
                  <a:lnTo>
                    <a:pt x="324358" y="13982"/>
                  </a:lnTo>
                  <a:lnTo>
                    <a:pt x="327152" y="13982"/>
                  </a:lnTo>
                  <a:lnTo>
                    <a:pt x="326390" y="0"/>
                  </a:lnTo>
                  <a:lnTo>
                    <a:pt x="291084" y="0"/>
                  </a:lnTo>
                  <a:lnTo>
                    <a:pt x="291084" y="2933"/>
                  </a:lnTo>
                  <a:lnTo>
                    <a:pt x="297180" y="4483"/>
                  </a:lnTo>
                  <a:lnTo>
                    <a:pt x="297180" y="48856"/>
                  </a:lnTo>
                  <a:lnTo>
                    <a:pt x="291084" y="50406"/>
                  </a:lnTo>
                  <a:lnTo>
                    <a:pt x="291084" y="53340"/>
                  </a:lnTo>
                  <a:lnTo>
                    <a:pt x="327152" y="53340"/>
                  </a:lnTo>
                  <a:lnTo>
                    <a:pt x="329184" y="37973"/>
                  </a:lnTo>
                  <a:close/>
                </a:path>
                <a:path w="647700" h="67309">
                  <a:moveTo>
                    <a:pt x="420624" y="47675"/>
                  </a:moveTo>
                  <a:lnTo>
                    <a:pt x="412242" y="47675"/>
                  </a:lnTo>
                  <a:lnTo>
                    <a:pt x="412242" y="4381"/>
                  </a:lnTo>
                  <a:lnTo>
                    <a:pt x="419862" y="2857"/>
                  </a:lnTo>
                  <a:lnTo>
                    <a:pt x="419862" y="0"/>
                  </a:lnTo>
                  <a:lnTo>
                    <a:pt x="394970" y="0"/>
                  </a:lnTo>
                  <a:lnTo>
                    <a:pt x="394970" y="2857"/>
                  </a:lnTo>
                  <a:lnTo>
                    <a:pt x="401828" y="4381"/>
                  </a:lnTo>
                  <a:lnTo>
                    <a:pt x="401828" y="47675"/>
                  </a:lnTo>
                  <a:lnTo>
                    <a:pt x="384683" y="47675"/>
                  </a:lnTo>
                  <a:lnTo>
                    <a:pt x="384683" y="4381"/>
                  </a:lnTo>
                  <a:lnTo>
                    <a:pt x="391541" y="2857"/>
                  </a:lnTo>
                  <a:lnTo>
                    <a:pt x="391541" y="0"/>
                  </a:lnTo>
                  <a:lnTo>
                    <a:pt x="367411" y="0"/>
                  </a:lnTo>
                  <a:lnTo>
                    <a:pt x="367411" y="2857"/>
                  </a:lnTo>
                  <a:lnTo>
                    <a:pt x="374269" y="4381"/>
                  </a:lnTo>
                  <a:lnTo>
                    <a:pt x="374269" y="47675"/>
                  </a:lnTo>
                  <a:lnTo>
                    <a:pt x="357124" y="47675"/>
                  </a:lnTo>
                  <a:lnTo>
                    <a:pt x="357124" y="4381"/>
                  </a:lnTo>
                  <a:lnTo>
                    <a:pt x="363982" y="2857"/>
                  </a:lnTo>
                  <a:lnTo>
                    <a:pt x="363982" y="0"/>
                  </a:lnTo>
                  <a:lnTo>
                    <a:pt x="339852" y="0"/>
                  </a:lnTo>
                  <a:lnTo>
                    <a:pt x="339852" y="2857"/>
                  </a:lnTo>
                  <a:lnTo>
                    <a:pt x="346710" y="4381"/>
                  </a:lnTo>
                  <a:lnTo>
                    <a:pt x="346710" y="47675"/>
                  </a:lnTo>
                  <a:lnTo>
                    <a:pt x="339852" y="49199"/>
                  </a:lnTo>
                  <a:lnTo>
                    <a:pt x="339852" y="52057"/>
                  </a:lnTo>
                  <a:lnTo>
                    <a:pt x="414401" y="52057"/>
                  </a:lnTo>
                  <a:lnTo>
                    <a:pt x="414401" y="67056"/>
                  </a:lnTo>
                  <a:lnTo>
                    <a:pt x="417195" y="67056"/>
                  </a:lnTo>
                  <a:lnTo>
                    <a:pt x="420624" y="47675"/>
                  </a:lnTo>
                  <a:close/>
                </a:path>
                <a:path w="647700" h="67309">
                  <a:moveTo>
                    <a:pt x="467868" y="37973"/>
                  </a:moveTo>
                  <a:lnTo>
                    <a:pt x="465836" y="37973"/>
                  </a:lnTo>
                  <a:lnTo>
                    <a:pt x="461772" y="48158"/>
                  </a:lnTo>
                  <a:lnTo>
                    <a:pt x="446151" y="48158"/>
                  </a:lnTo>
                  <a:lnTo>
                    <a:pt x="446151" y="27101"/>
                  </a:lnTo>
                  <a:lnTo>
                    <a:pt x="455041" y="27101"/>
                  </a:lnTo>
                  <a:lnTo>
                    <a:pt x="457073" y="34353"/>
                  </a:lnTo>
                  <a:lnTo>
                    <a:pt x="459613" y="34353"/>
                  </a:lnTo>
                  <a:lnTo>
                    <a:pt x="459613" y="31419"/>
                  </a:lnTo>
                  <a:lnTo>
                    <a:pt x="458978" y="28486"/>
                  </a:lnTo>
                  <a:lnTo>
                    <a:pt x="458978" y="21920"/>
                  </a:lnTo>
                  <a:lnTo>
                    <a:pt x="459613" y="18986"/>
                  </a:lnTo>
                  <a:lnTo>
                    <a:pt x="459613" y="16052"/>
                  </a:lnTo>
                  <a:lnTo>
                    <a:pt x="457708" y="16052"/>
                  </a:lnTo>
                  <a:lnTo>
                    <a:pt x="455041" y="23482"/>
                  </a:lnTo>
                  <a:lnTo>
                    <a:pt x="446151" y="23482"/>
                  </a:lnTo>
                  <a:lnTo>
                    <a:pt x="446151" y="5181"/>
                  </a:lnTo>
                  <a:lnTo>
                    <a:pt x="461137" y="5181"/>
                  </a:lnTo>
                  <a:lnTo>
                    <a:pt x="463169" y="13982"/>
                  </a:lnTo>
                  <a:lnTo>
                    <a:pt x="465836" y="13982"/>
                  </a:lnTo>
                  <a:lnTo>
                    <a:pt x="465074" y="0"/>
                  </a:lnTo>
                  <a:lnTo>
                    <a:pt x="429768" y="0"/>
                  </a:lnTo>
                  <a:lnTo>
                    <a:pt x="429768" y="2933"/>
                  </a:lnTo>
                  <a:lnTo>
                    <a:pt x="435864" y="4483"/>
                  </a:lnTo>
                  <a:lnTo>
                    <a:pt x="435864" y="48856"/>
                  </a:lnTo>
                  <a:lnTo>
                    <a:pt x="429768" y="50406"/>
                  </a:lnTo>
                  <a:lnTo>
                    <a:pt x="429768" y="53340"/>
                  </a:lnTo>
                  <a:lnTo>
                    <a:pt x="466598" y="53340"/>
                  </a:lnTo>
                  <a:lnTo>
                    <a:pt x="467868" y="37973"/>
                  </a:lnTo>
                  <a:close/>
                </a:path>
                <a:path w="647700" h="67309">
                  <a:moveTo>
                    <a:pt x="534924" y="0"/>
                  </a:moveTo>
                  <a:lnTo>
                    <a:pt x="509905" y="0"/>
                  </a:lnTo>
                  <a:lnTo>
                    <a:pt x="509905" y="2933"/>
                  </a:lnTo>
                  <a:lnTo>
                    <a:pt x="517398" y="4483"/>
                  </a:lnTo>
                  <a:lnTo>
                    <a:pt x="517398" y="23482"/>
                  </a:lnTo>
                  <a:lnTo>
                    <a:pt x="495808" y="23482"/>
                  </a:lnTo>
                  <a:lnTo>
                    <a:pt x="495808" y="4483"/>
                  </a:lnTo>
                  <a:lnTo>
                    <a:pt x="503555" y="2933"/>
                  </a:lnTo>
                  <a:lnTo>
                    <a:pt x="503555" y="0"/>
                  </a:lnTo>
                  <a:lnTo>
                    <a:pt x="478536" y="0"/>
                  </a:lnTo>
                  <a:lnTo>
                    <a:pt x="478536" y="2933"/>
                  </a:lnTo>
                  <a:lnTo>
                    <a:pt x="485521" y="4483"/>
                  </a:lnTo>
                  <a:lnTo>
                    <a:pt x="485521" y="48856"/>
                  </a:lnTo>
                  <a:lnTo>
                    <a:pt x="478536" y="50406"/>
                  </a:lnTo>
                  <a:lnTo>
                    <a:pt x="478536" y="53340"/>
                  </a:lnTo>
                  <a:lnTo>
                    <a:pt x="503555" y="53340"/>
                  </a:lnTo>
                  <a:lnTo>
                    <a:pt x="503555" y="50406"/>
                  </a:lnTo>
                  <a:lnTo>
                    <a:pt x="495808" y="48856"/>
                  </a:lnTo>
                  <a:lnTo>
                    <a:pt x="495808" y="27787"/>
                  </a:lnTo>
                  <a:lnTo>
                    <a:pt x="517398" y="27787"/>
                  </a:lnTo>
                  <a:lnTo>
                    <a:pt x="517398" y="48856"/>
                  </a:lnTo>
                  <a:lnTo>
                    <a:pt x="509905" y="50406"/>
                  </a:lnTo>
                  <a:lnTo>
                    <a:pt x="509905" y="53340"/>
                  </a:lnTo>
                  <a:lnTo>
                    <a:pt x="534924" y="53340"/>
                  </a:lnTo>
                  <a:lnTo>
                    <a:pt x="534924" y="50406"/>
                  </a:lnTo>
                  <a:lnTo>
                    <a:pt x="527939" y="48856"/>
                  </a:lnTo>
                  <a:lnTo>
                    <a:pt x="527939" y="4483"/>
                  </a:lnTo>
                  <a:lnTo>
                    <a:pt x="534924" y="2933"/>
                  </a:lnTo>
                  <a:lnTo>
                    <a:pt x="534924" y="0"/>
                  </a:lnTo>
                  <a:close/>
                </a:path>
                <a:path w="647700" h="67309">
                  <a:moveTo>
                    <a:pt x="600456" y="0"/>
                  </a:moveTo>
                  <a:lnTo>
                    <a:pt x="575437" y="0"/>
                  </a:lnTo>
                  <a:lnTo>
                    <a:pt x="575437" y="2933"/>
                  </a:lnTo>
                  <a:lnTo>
                    <a:pt x="583184" y="4483"/>
                  </a:lnTo>
                  <a:lnTo>
                    <a:pt x="583184" y="5181"/>
                  </a:lnTo>
                  <a:lnTo>
                    <a:pt x="561594" y="40906"/>
                  </a:lnTo>
                  <a:lnTo>
                    <a:pt x="561594" y="4483"/>
                  </a:lnTo>
                  <a:lnTo>
                    <a:pt x="569087" y="2933"/>
                  </a:lnTo>
                  <a:lnTo>
                    <a:pt x="569087" y="0"/>
                  </a:lnTo>
                  <a:lnTo>
                    <a:pt x="544068" y="0"/>
                  </a:lnTo>
                  <a:lnTo>
                    <a:pt x="544068" y="2933"/>
                  </a:lnTo>
                  <a:lnTo>
                    <a:pt x="551053" y="4483"/>
                  </a:lnTo>
                  <a:lnTo>
                    <a:pt x="551053" y="48856"/>
                  </a:lnTo>
                  <a:lnTo>
                    <a:pt x="544068" y="50406"/>
                  </a:lnTo>
                  <a:lnTo>
                    <a:pt x="544068" y="53340"/>
                  </a:lnTo>
                  <a:lnTo>
                    <a:pt x="569087" y="53340"/>
                  </a:lnTo>
                  <a:lnTo>
                    <a:pt x="569087" y="50406"/>
                  </a:lnTo>
                  <a:lnTo>
                    <a:pt x="561594" y="48856"/>
                  </a:lnTo>
                  <a:lnTo>
                    <a:pt x="561594" y="48158"/>
                  </a:lnTo>
                  <a:lnTo>
                    <a:pt x="583184" y="12433"/>
                  </a:lnTo>
                  <a:lnTo>
                    <a:pt x="583184" y="48856"/>
                  </a:lnTo>
                  <a:lnTo>
                    <a:pt x="575437" y="50406"/>
                  </a:lnTo>
                  <a:lnTo>
                    <a:pt x="575437" y="53340"/>
                  </a:lnTo>
                  <a:lnTo>
                    <a:pt x="600456" y="53340"/>
                  </a:lnTo>
                  <a:lnTo>
                    <a:pt x="600456" y="50406"/>
                  </a:lnTo>
                  <a:lnTo>
                    <a:pt x="593471" y="48856"/>
                  </a:lnTo>
                  <a:lnTo>
                    <a:pt x="593471" y="4483"/>
                  </a:lnTo>
                  <a:lnTo>
                    <a:pt x="600456" y="2933"/>
                  </a:lnTo>
                  <a:lnTo>
                    <a:pt x="600456" y="0"/>
                  </a:lnTo>
                  <a:close/>
                </a:path>
                <a:path w="647700" h="67309">
                  <a:moveTo>
                    <a:pt x="647700" y="37973"/>
                  </a:moveTo>
                  <a:lnTo>
                    <a:pt x="645033" y="37973"/>
                  </a:lnTo>
                  <a:lnTo>
                    <a:pt x="640842" y="48158"/>
                  </a:lnTo>
                  <a:lnTo>
                    <a:pt x="625475" y="48158"/>
                  </a:lnTo>
                  <a:lnTo>
                    <a:pt x="625475" y="27101"/>
                  </a:lnTo>
                  <a:lnTo>
                    <a:pt x="634492" y="27101"/>
                  </a:lnTo>
                  <a:lnTo>
                    <a:pt x="636651" y="34353"/>
                  </a:lnTo>
                  <a:lnTo>
                    <a:pt x="638810" y="34353"/>
                  </a:lnTo>
                  <a:lnTo>
                    <a:pt x="638810" y="16052"/>
                  </a:lnTo>
                  <a:lnTo>
                    <a:pt x="636651" y="16052"/>
                  </a:lnTo>
                  <a:lnTo>
                    <a:pt x="634492" y="23482"/>
                  </a:lnTo>
                  <a:lnTo>
                    <a:pt x="625475" y="23482"/>
                  </a:lnTo>
                  <a:lnTo>
                    <a:pt x="625475" y="5181"/>
                  </a:lnTo>
                  <a:lnTo>
                    <a:pt x="640080" y="5181"/>
                  </a:lnTo>
                  <a:lnTo>
                    <a:pt x="642874" y="13982"/>
                  </a:lnTo>
                  <a:lnTo>
                    <a:pt x="645033" y="13982"/>
                  </a:lnTo>
                  <a:lnTo>
                    <a:pt x="645033" y="0"/>
                  </a:lnTo>
                  <a:lnTo>
                    <a:pt x="608076" y="0"/>
                  </a:lnTo>
                  <a:lnTo>
                    <a:pt x="608076" y="2933"/>
                  </a:lnTo>
                  <a:lnTo>
                    <a:pt x="615188" y="4483"/>
                  </a:lnTo>
                  <a:lnTo>
                    <a:pt x="615188" y="48856"/>
                  </a:lnTo>
                  <a:lnTo>
                    <a:pt x="608076" y="50406"/>
                  </a:lnTo>
                  <a:lnTo>
                    <a:pt x="608076" y="53340"/>
                  </a:lnTo>
                  <a:lnTo>
                    <a:pt x="645668" y="53340"/>
                  </a:lnTo>
                  <a:lnTo>
                    <a:pt x="647700" y="37973"/>
                  </a:lnTo>
                  <a:close/>
                </a:path>
              </a:pathLst>
            </a:custGeom>
            <a:solidFill>
              <a:srgbClr val="2946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62743" y="6501384"/>
              <a:ext cx="103631" cy="131063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46764" y="6501382"/>
            <a:ext cx="566927" cy="24384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954024"/>
            <a:ext cx="12193270" cy="36830"/>
            <a:chOff x="0" y="954024"/>
            <a:chExt cx="12193270" cy="36830"/>
          </a:xfrm>
        </p:grpSpPr>
        <p:sp>
          <p:nvSpPr>
            <p:cNvPr id="13" name="object 13"/>
            <p:cNvSpPr/>
            <p:nvPr/>
          </p:nvSpPr>
          <p:spPr>
            <a:xfrm>
              <a:off x="0" y="978408"/>
              <a:ext cx="12192000" cy="12700"/>
            </a:xfrm>
            <a:custGeom>
              <a:avLst/>
              <a:gdLst/>
              <a:ahLst/>
              <a:cxnLst/>
              <a:rect l="l" t="t" r="r" b="b"/>
              <a:pathLst>
                <a:path w="12192000" h="12700">
                  <a:moveTo>
                    <a:pt x="0" y="12192"/>
                  </a:moveTo>
                  <a:lnTo>
                    <a:pt x="12192000" y="12192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FB05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61" y="954024"/>
              <a:ext cx="12192000" cy="29209"/>
            </a:xfrm>
            <a:custGeom>
              <a:avLst/>
              <a:gdLst/>
              <a:ahLst/>
              <a:cxnLst/>
              <a:rect l="l" t="t" r="r" b="b"/>
              <a:pathLst>
                <a:path w="12192000" h="29209">
                  <a:moveTo>
                    <a:pt x="0" y="28955"/>
                  </a:moveTo>
                  <a:lnTo>
                    <a:pt x="12192000" y="2895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8955"/>
                  </a:lnTo>
                  <a:close/>
                </a:path>
              </a:pathLst>
            </a:custGeom>
            <a:solidFill>
              <a:srgbClr val="2E3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pPr marL="38100">
                <a:lnSpc>
                  <a:spcPts val="1150"/>
                </a:lnSpc>
              </a:pPr>
              <a:t>26</a:t>
            </a:fld>
            <a:endParaRPr dirty="0"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94538" y="77850"/>
            <a:ext cx="11108055" cy="814705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marR="5080">
              <a:lnSpc>
                <a:spcPts val="2860"/>
              </a:lnSpc>
              <a:spcBef>
                <a:spcPts val="605"/>
              </a:spcBef>
            </a:pPr>
            <a:r>
              <a:rPr sz="2800" spc="-20" dirty="0"/>
              <a:t>Купить</a:t>
            </a:r>
            <a:r>
              <a:rPr sz="2800" spc="30" dirty="0"/>
              <a:t> </a:t>
            </a:r>
            <a:r>
              <a:rPr sz="2800" spc="-5" dirty="0"/>
              <a:t>все</a:t>
            </a:r>
            <a:r>
              <a:rPr sz="2800" spc="15" dirty="0"/>
              <a:t> </a:t>
            </a:r>
            <a:r>
              <a:rPr sz="2800" spc="-10" dirty="0"/>
              <a:t>пособия</a:t>
            </a:r>
            <a:r>
              <a:rPr sz="2800" spc="30" dirty="0"/>
              <a:t> </a:t>
            </a:r>
            <a:r>
              <a:rPr sz="2800" spc="-10" dirty="0"/>
              <a:t>серий</a:t>
            </a:r>
            <a:r>
              <a:rPr sz="2800" spc="30" dirty="0"/>
              <a:t> </a:t>
            </a:r>
            <a:r>
              <a:rPr sz="2800" spc="-5" dirty="0"/>
              <a:t>по</a:t>
            </a:r>
            <a:r>
              <a:rPr sz="2800" spc="5" dirty="0"/>
              <a:t> </a:t>
            </a:r>
            <a:r>
              <a:rPr sz="2800" spc="-10" dirty="0"/>
              <a:t>«Функциональной</a:t>
            </a:r>
            <a:r>
              <a:rPr sz="2800" spc="55" dirty="0"/>
              <a:t> </a:t>
            </a:r>
            <a:r>
              <a:rPr sz="2800" spc="-5" dirty="0"/>
              <a:t>грамотности»</a:t>
            </a:r>
            <a:r>
              <a:rPr sz="2800" spc="15" dirty="0"/>
              <a:t> </a:t>
            </a:r>
            <a:r>
              <a:rPr sz="2800" spc="-15" dirty="0"/>
              <a:t>можно</a:t>
            </a:r>
            <a:r>
              <a:rPr sz="2800" spc="15" dirty="0"/>
              <a:t> </a:t>
            </a:r>
            <a:r>
              <a:rPr sz="2800" spc="-5" dirty="0"/>
              <a:t>в </a:t>
            </a:r>
            <a:r>
              <a:rPr sz="2800" spc="-620" dirty="0"/>
              <a:t> </a:t>
            </a:r>
            <a:r>
              <a:rPr sz="2800" spc="-15" dirty="0"/>
              <a:t>нашем</a:t>
            </a:r>
            <a:r>
              <a:rPr sz="2800" spc="25" dirty="0"/>
              <a:t> </a:t>
            </a:r>
            <a:r>
              <a:rPr sz="2800" spc="-10" dirty="0"/>
              <a:t>интернет</a:t>
            </a:r>
            <a:r>
              <a:rPr sz="2800" spc="10" dirty="0"/>
              <a:t> </a:t>
            </a:r>
            <a:r>
              <a:rPr sz="2800" spc="-10" dirty="0"/>
              <a:t>магазине</a:t>
            </a:r>
            <a:endParaRPr sz="2800"/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43029" y="1619638"/>
            <a:ext cx="1454413" cy="145311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4041775" y="1044955"/>
            <a:ext cx="75977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Серия</a:t>
            </a:r>
            <a:r>
              <a:rPr sz="2400" u="heavy" spc="-2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«Функциональная</a:t>
            </a:r>
            <a:r>
              <a:rPr sz="2400" u="heavy" spc="1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грамотность.</a:t>
            </a:r>
            <a:r>
              <a:rPr sz="2400" u="heavy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1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Учимся</a:t>
            </a:r>
            <a:r>
              <a:rPr sz="2400" u="heavy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для</a:t>
            </a:r>
            <a:r>
              <a:rPr sz="2400" u="heavy" spc="-1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жизни»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82879" y="1075944"/>
            <a:ext cx="3919854" cy="2369820"/>
            <a:chOff x="182879" y="1075944"/>
            <a:chExt cx="3919854" cy="2369820"/>
          </a:xfrm>
        </p:grpSpPr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4285" y="1251168"/>
              <a:ext cx="1193360" cy="153319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0227" y="1267968"/>
              <a:ext cx="1091184" cy="144017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95655" y="1263396"/>
              <a:ext cx="1100455" cy="1449705"/>
            </a:xfrm>
            <a:custGeom>
              <a:avLst/>
              <a:gdLst/>
              <a:ahLst/>
              <a:cxnLst/>
              <a:rect l="l" t="t" r="r" b="b"/>
              <a:pathLst>
                <a:path w="1100455" h="1449705">
                  <a:moveTo>
                    <a:pt x="0" y="1449324"/>
                  </a:moveTo>
                  <a:lnTo>
                    <a:pt x="1100328" y="1449324"/>
                  </a:lnTo>
                  <a:lnTo>
                    <a:pt x="1100328" y="0"/>
                  </a:lnTo>
                  <a:lnTo>
                    <a:pt x="0" y="0"/>
                  </a:lnTo>
                  <a:lnTo>
                    <a:pt x="0" y="1449324"/>
                  </a:lnTo>
                  <a:close/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22441" y="1883610"/>
              <a:ext cx="1193360" cy="153170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48383" y="1900427"/>
              <a:ext cx="1091184" cy="1438656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543812" y="1895855"/>
              <a:ext cx="1100455" cy="1447800"/>
            </a:xfrm>
            <a:custGeom>
              <a:avLst/>
              <a:gdLst/>
              <a:ahLst/>
              <a:cxnLst/>
              <a:rect l="l" t="t" r="r" b="b"/>
              <a:pathLst>
                <a:path w="1100455" h="1447800">
                  <a:moveTo>
                    <a:pt x="0" y="1447800"/>
                  </a:moveTo>
                  <a:lnTo>
                    <a:pt x="1100327" y="1447800"/>
                  </a:lnTo>
                  <a:lnTo>
                    <a:pt x="1100327" y="0"/>
                  </a:lnTo>
                  <a:lnTo>
                    <a:pt x="0" y="0"/>
                  </a:lnTo>
                  <a:lnTo>
                    <a:pt x="0" y="1447800"/>
                  </a:lnTo>
                  <a:close/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2879" y="1075944"/>
              <a:ext cx="1336548" cy="172364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7931" y="1110996"/>
              <a:ext cx="1216152" cy="1603248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13359" y="1106424"/>
              <a:ext cx="1225550" cy="1612900"/>
            </a:xfrm>
            <a:custGeom>
              <a:avLst/>
              <a:gdLst/>
              <a:ahLst/>
              <a:cxnLst/>
              <a:rect l="l" t="t" r="r" b="b"/>
              <a:pathLst>
                <a:path w="1225550" h="1612900">
                  <a:moveTo>
                    <a:pt x="0" y="1612391"/>
                  </a:moveTo>
                  <a:lnTo>
                    <a:pt x="1225296" y="1612391"/>
                  </a:lnTo>
                  <a:lnTo>
                    <a:pt x="1225296" y="0"/>
                  </a:lnTo>
                  <a:lnTo>
                    <a:pt x="0" y="0"/>
                  </a:lnTo>
                  <a:lnTo>
                    <a:pt x="0" y="1612391"/>
                  </a:lnTo>
                  <a:close/>
                </a:path>
              </a:pathLst>
            </a:custGeom>
            <a:ln w="9143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67612" y="1720595"/>
              <a:ext cx="1336548" cy="172516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02663" y="1755648"/>
              <a:ext cx="1216152" cy="160477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498091" y="1751076"/>
              <a:ext cx="1225550" cy="1614170"/>
            </a:xfrm>
            <a:custGeom>
              <a:avLst/>
              <a:gdLst/>
              <a:ahLst/>
              <a:cxnLst/>
              <a:rect l="l" t="t" r="r" b="b"/>
              <a:pathLst>
                <a:path w="1225550" h="1614170">
                  <a:moveTo>
                    <a:pt x="0" y="1613915"/>
                  </a:moveTo>
                  <a:lnTo>
                    <a:pt x="1225296" y="1613915"/>
                  </a:lnTo>
                  <a:lnTo>
                    <a:pt x="1225296" y="0"/>
                  </a:lnTo>
                  <a:lnTo>
                    <a:pt x="0" y="0"/>
                  </a:lnTo>
                  <a:lnTo>
                    <a:pt x="0" y="1613915"/>
                  </a:lnTo>
                  <a:close/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67584" y="1075944"/>
              <a:ext cx="1335023" cy="1723643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802635" y="1110996"/>
              <a:ext cx="1214627" cy="1603248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798063" y="1106424"/>
              <a:ext cx="1224280" cy="1612900"/>
            </a:xfrm>
            <a:custGeom>
              <a:avLst/>
              <a:gdLst/>
              <a:ahLst/>
              <a:cxnLst/>
              <a:rect l="l" t="t" r="r" b="b"/>
              <a:pathLst>
                <a:path w="1224279" h="1612900">
                  <a:moveTo>
                    <a:pt x="0" y="1612391"/>
                  </a:moveTo>
                  <a:lnTo>
                    <a:pt x="1223772" y="1612391"/>
                  </a:lnTo>
                  <a:lnTo>
                    <a:pt x="1223772" y="0"/>
                  </a:lnTo>
                  <a:lnTo>
                    <a:pt x="0" y="0"/>
                  </a:lnTo>
                  <a:lnTo>
                    <a:pt x="0" y="1612391"/>
                  </a:lnTo>
                  <a:close/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4" name="object 3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230623" y="1528572"/>
            <a:ext cx="367284" cy="359663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518443" y="4353607"/>
            <a:ext cx="1503584" cy="1503584"/>
          </a:xfrm>
          <a:prstGeom prst="rect">
            <a:avLst/>
          </a:prstGeom>
        </p:spPr>
      </p:pic>
      <p:grpSp>
        <p:nvGrpSpPr>
          <p:cNvPr id="36" name="object 36"/>
          <p:cNvGrpSpPr/>
          <p:nvPr/>
        </p:nvGrpSpPr>
        <p:grpSpPr>
          <a:xfrm>
            <a:off x="208682" y="4046171"/>
            <a:ext cx="1282065" cy="1669414"/>
            <a:chOff x="208682" y="4046171"/>
            <a:chExt cx="1282065" cy="1669414"/>
          </a:xfrm>
        </p:grpSpPr>
        <p:pic>
          <p:nvPicPr>
            <p:cNvPr id="37" name="object 3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08682" y="4046171"/>
              <a:ext cx="1281894" cy="166887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16408" y="4053840"/>
              <a:ext cx="1216152" cy="1603248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4408170" y="3540632"/>
            <a:ext cx="64058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Серия</a:t>
            </a:r>
            <a:r>
              <a:rPr sz="2400" u="heavy" spc="-2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«Функциональная</a:t>
            </a:r>
            <a:r>
              <a:rPr sz="2400" u="heavy" spc="2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грамотность.</a:t>
            </a:r>
            <a:r>
              <a:rPr sz="2400" u="heavy" spc="5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400" u="heavy" spc="-3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Тренажер</a:t>
            </a:r>
            <a:r>
              <a:rPr sz="1200" u="heavy" spc="-30" dirty="0">
                <a:solidFill>
                  <a:srgbClr val="6B9F24"/>
                </a:solidFill>
                <a:uFill>
                  <a:solidFill>
                    <a:srgbClr val="6B9F24"/>
                  </a:solidFill>
                </a:uFill>
                <a:latin typeface="Calibri"/>
                <a:cs typeface="Calibri"/>
                <a:hlinkClick r:id="rId6"/>
              </a:rPr>
              <a:t>»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40" name="object 4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542288" y="4828032"/>
            <a:ext cx="1243584" cy="1604772"/>
          </a:xfrm>
          <a:prstGeom prst="rect">
            <a:avLst/>
          </a:prstGeom>
        </p:spPr>
      </p:pic>
      <p:grpSp>
        <p:nvGrpSpPr>
          <p:cNvPr id="41" name="object 41"/>
          <p:cNvGrpSpPr/>
          <p:nvPr/>
        </p:nvGrpSpPr>
        <p:grpSpPr>
          <a:xfrm>
            <a:off x="2887852" y="4046171"/>
            <a:ext cx="1262380" cy="1669414"/>
            <a:chOff x="2887852" y="4046171"/>
            <a:chExt cx="1262380" cy="1669414"/>
          </a:xfrm>
        </p:grpSpPr>
        <p:pic>
          <p:nvPicPr>
            <p:cNvPr id="42" name="object 4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887852" y="4046171"/>
              <a:ext cx="1262127" cy="1668877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895599" y="4053840"/>
              <a:ext cx="1196339" cy="1603248"/>
            </a:xfrm>
            <a:prstGeom prst="rect">
              <a:avLst/>
            </a:prstGeom>
          </p:spPr>
        </p:pic>
      </p:grpSp>
      <p:pic>
        <p:nvPicPr>
          <p:cNvPr id="44" name="object 4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206240" y="4245864"/>
            <a:ext cx="367284" cy="359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25731" y="192786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2C2B8D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274638"/>
            <a:ext cx="12039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600" spc="-25" dirty="0"/>
              <a:t>Формирование</a:t>
            </a:r>
            <a:r>
              <a:rPr sz="3600" spc="25" dirty="0"/>
              <a:t> </a:t>
            </a:r>
            <a:r>
              <a:rPr sz="3600" spc="-30" dirty="0"/>
              <a:t>естественно-научной	</a:t>
            </a:r>
            <a:r>
              <a:rPr sz="3600" spc="-25" dirty="0"/>
              <a:t>грамотности</a:t>
            </a: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07401" y="1059180"/>
            <a:ext cx="4864431" cy="235000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91839" y="1023979"/>
            <a:ext cx="3313360" cy="101818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70661" y="3684854"/>
            <a:ext cx="10960735" cy="22828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089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3020A4"/>
                </a:solidFill>
                <a:latin typeface="Calibri"/>
                <a:cs typeface="Calibri"/>
              </a:rPr>
              <a:t>Противоречие</a:t>
            </a:r>
            <a:r>
              <a:rPr sz="2800" b="1" spc="2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3020A4"/>
                </a:solidFill>
                <a:latin typeface="Calibri"/>
                <a:cs typeface="Calibri"/>
              </a:rPr>
              <a:t>в</a:t>
            </a:r>
            <a:r>
              <a:rPr sz="2800" b="1" spc="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3020A4"/>
                </a:solidFill>
                <a:latin typeface="Calibri"/>
                <a:cs typeface="Calibri"/>
              </a:rPr>
              <a:t>результатах</a:t>
            </a:r>
            <a:r>
              <a:rPr sz="2800" b="1" spc="3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3020A4"/>
                </a:solidFill>
                <a:latin typeface="Calibri"/>
                <a:cs typeface="Calibri"/>
              </a:rPr>
              <a:t>международных</a:t>
            </a:r>
            <a:r>
              <a:rPr sz="2800" b="1" spc="1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3020A4"/>
                </a:solidFill>
                <a:latin typeface="Calibri"/>
                <a:cs typeface="Calibri"/>
              </a:rPr>
              <a:t>исследований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spc="-15" dirty="0">
                <a:latin typeface="Calibri"/>
                <a:cs typeface="Calibri"/>
              </a:rPr>
              <a:t>Международные</a:t>
            </a:r>
            <a:r>
              <a:rPr sz="2400" spc="-10" dirty="0">
                <a:latin typeface="Calibri"/>
                <a:cs typeface="Calibri"/>
              </a:rPr>
              <a:t> сравнительные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исследования</a:t>
            </a:r>
            <a:r>
              <a:rPr sz="2400" spc="-5" dirty="0">
                <a:latin typeface="Calibri"/>
                <a:cs typeface="Calibri"/>
              </a:rPr>
              <a:t> (TIMSS)</a:t>
            </a:r>
            <a:r>
              <a:rPr sz="2400" dirty="0">
                <a:latin typeface="Calibri"/>
                <a:cs typeface="Calibri"/>
              </a:rPr>
              <a:t> в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области</a:t>
            </a:r>
            <a:r>
              <a:rPr sz="2400" spc="-5" dirty="0">
                <a:latin typeface="Calibri"/>
                <a:cs typeface="Calibri"/>
              </a:rPr>
              <a:t> образования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подтверждают,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что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российские</a:t>
            </a:r>
            <a:r>
              <a:rPr sz="2400" spc="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учащиеся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сильны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9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области</a:t>
            </a:r>
            <a:r>
              <a:rPr sz="2400" spc="9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предметных</a:t>
            </a:r>
            <a:r>
              <a:rPr sz="2400" spc="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знаний,</a:t>
            </a:r>
            <a:r>
              <a:rPr sz="2400" spc="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но </a:t>
            </a:r>
            <a:r>
              <a:rPr sz="2400" spc="-5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них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возникают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трудности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применении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предметных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знаний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ситуациях,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приближенных </a:t>
            </a:r>
            <a:r>
              <a:rPr sz="2400" dirty="0">
                <a:latin typeface="Calibri"/>
                <a:cs typeface="Calibri"/>
              </a:rPr>
              <a:t>к жизненным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реальностям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(PISA)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25731" y="192786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2C2B8D"/>
                </a:solidFill>
                <a:latin typeface="Calibri"/>
                <a:cs typeface="Calibri"/>
              </a:rPr>
              <a:t>6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121920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600" spc="-25" dirty="0"/>
              <a:t>Формирование</a:t>
            </a:r>
            <a:r>
              <a:rPr sz="3600" spc="25" dirty="0"/>
              <a:t> </a:t>
            </a:r>
            <a:r>
              <a:rPr sz="3600" spc="-30" dirty="0"/>
              <a:t>естественно-научной	</a:t>
            </a:r>
            <a:r>
              <a:rPr sz="3600" spc="-25" dirty="0"/>
              <a:t>грамотности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9531" y="638751"/>
            <a:ext cx="11551920" cy="5337359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marL="2646680">
              <a:lnSpc>
                <a:spcPct val="100000"/>
              </a:lnSpc>
              <a:spcBef>
                <a:spcPts val="1580"/>
              </a:spcBef>
            </a:pPr>
            <a:r>
              <a:rPr sz="2800" b="1" spc="-5" dirty="0">
                <a:solidFill>
                  <a:srgbClr val="3020A4"/>
                </a:solidFill>
                <a:latin typeface="Calibri"/>
                <a:cs typeface="Calibri"/>
              </a:rPr>
              <a:t>Причины</a:t>
            </a:r>
            <a:r>
              <a:rPr sz="2800" b="1" spc="-15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3020A4"/>
                </a:solidFill>
                <a:latin typeface="Calibri"/>
                <a:cs typeface="Calibri"/>
              </a:rPr>
              <a:t>трудности заданий</a:t>
            </a:r>
            <a:r>
              <a:rPr sz="2800" b="1" spc="20" dirty="0">
                <a:solidFill>
                  <a:srgbClr val="3020A4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3020A4"/>
                </a:solidFill>
                <a:latin typeface="Calibri"/>
                <a:cs typeface="Calibri"/>
              </a:rPr>
              <a:t>PISA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75"/>
              </a:spcBef>
              <a:buClr>
                <a:srgbClr val="2C3493"/>
              </a:buClr>
              <a:buAutoNum type="arabicPeriod"/>
              <a:tabLst>
                <a:tab pos="354965" algn="l"/>
                <a:tab pos="355600" algn="l"/>
              </a:tabLst>
            </a:pP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Задания</a:t>
            </a:r>
            <a:r>
              <a:rPr sz="20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PISA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–</a:t>
            </a:r>
            <a:r>
              <a:rPr sz="20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нетипичны,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т.е.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 их решение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сложно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однозначно</a:t>
            </a:r>
            <a:r>
              <a:rPr sz="2000" b="1" spc="-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описать</a:t>
            </a:r>
            <a:r>
              <a:rPr sz="20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и</a:t>
            </a:r>
            <a:r>
              <a:rPr sz="2000" b="1" spc="-1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получить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доступ</a:t>
            </a:r>
            <a:r>
              <a:rPr sz="2000" b="1" spc="-2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к</a:t>
            </a:r>
            <a:endParaRPr sz="20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заученному</a:t>
            </a:r>
            <a:r>
              <a:rPr sz="2000" b="1" spc="-5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алгоритму.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Clr>
                <a:srgbClr val="2C3493"/>
              </a:buClr>
              <a:buAutoNum type="arabicPeriod" startAt="2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В</a:t>
            </a:r>
            <a:r>
              <a:rPr sz="20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УМК</a:t>
            </a:r>
            <a:r>
              <a:rPr sz="2000" b="1" spc="1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естественно-научных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предметов</a:t>
            </a:r>
            <a:r>
              <a:rPr sz="2000" b="1" spc="-1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и</a:t>
            </a:r>
            <a:r>
              <a:rPr sz="20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измерительных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материалах</a:t>
            </a:r>
            <a:r>
              <a:rPr sz="2000" b="1" spc="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ГИА,</a:t>
            </a:r>
            <a:r>
              <a:rPr sz="2000" b="1" spc="47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представлено</a:t>
            </a:r>
            <a:endParaRPr sz="2000">
              <a:latin typeface="Calibri"/>
              <a:cs typeface="Calibri"/>
            </a:endParaRPr>
          </a:p>
          <a:p>
            <a:pPr marL="354965" marR="5080">
              <a:lnSpc>
                <a:spcPct val="100000"/>
              </a:lnSpc>
            </a:pP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ограниченное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количество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практико-ориентированных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и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компетентностных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заданий, разработанных </a:t>
            </a:r>
            <a:r>
              <a:rPr sz="2000" b="1" spc="-4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по</a:t>
            </a:r>
            <a:r>
              <a:rPr sz="2000" b="1" spc="-15" dirty="0">
                <a:solidFill>
                  <a:srgbClr val="2E2E2E"/>
                </a:solidFill>
                <a:latin typeface="Calibri"/>
                <a:cs typeface="Calibri"/>
              </a:rPr>
              <a:t> методике</a:t>
            </a:r>
            <a:r>
              <a:rPr sz="2000" b="1" spc="-3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международного</a:t>
            </a:r>
            <a:r>
              <a:rPr sz="2000" b="1" spc="-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исследования</a:t>
            </a:r>
            <a:r>
              <a:rPr sz="2000" b="1" spc="-2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PISA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325120" indent="-312420">
              <a:lnSpc>
                <a:spcPct val="100000"/>
              </a:lnSpc>
              <a:buClr>
                <a:srgbClr val="0000CC"/>
              </a:buClr>
              <a:buAutoNum type="arabicPeriod" startAt="3"/>
              <a:tabLst>
                <a:tab pos="325120" algn="l"/>
              </a:tabLst>
            </a:pP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Недостаточный</a:t>
            </a:r>
            <a:r>
              <a:rPr sz="2000" b="1" spc="-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уровень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повышения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квалификации</a:t>
            </a:r>
            <a:r>
              <a:rPr sz="2000" b="1" spc="-2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учителей</a:t>
            </a:r>
            <a:r>
              <a:rPr sz="2000" b="1" spc="-1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в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области</a:t>
            </a:r>
            <a:r>
              <a:rPr sz="2000" b="1" spc="-2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формирования</a:t>
            </a:r>
            <a:endParaRPr sz="2000">
              <a:latin typeface="Calibri"/>
              <a:cs typeface="Calibri"/>
            </a:endParaRPr>
          </a:p>
          <a:p>
            <a:pPr marL="354965" marR="1091565">
              <a:lnSpc>
                <a:spcPct val="100000"/>
              </a:lnSpc>
              <a:tabLst>
                <a:tab pos="3954145" algn="l"/>
              </a:tabLst>
            </a:pP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функциональной</a:t>
            </a:r>
            <a:r>
              <a:rPr sz="2000" b="1" spc="-3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грамотности;	в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области</a:t>
            </a:r>
            <a:r>
              <a:rPr sz="2000" b="1" spc="4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разработки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различных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классов</a:t>
            </a:r>
            <a:r>
              <a:rPr sz="2000" b="1" spc="-3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учебных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задач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и </a:t>
            </a:r>
            <a:r>
              <a:rPr sz="2000" b="1" spc="-44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2E2E2E"/>
                </a:solidFill>
                <a:latin typeface="Calibri"/>
                <a:cs typeface="Calibri"/>
              </a:rPr>
              <a:t>методики</a:t>
            </a:r>
            <a:r>
              <a:rPr sz="2000" b="1" spc="-4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формирования</a:t>
            </a:r>
            <a:r>
              <a:rPr sz="2000" b="1" spc="-5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различных</a:t>
            </a:r>
            <a:r>
              <a:rPr sz="2000" b="1" spc="-2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стратегий</a:t>
            </a:r>
            <a:r>
              <a:rPr sz="2000" b="1" spc="-1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2E2E2E"/>
                </a:solidFill>
                <a:latin typeface="Calibri"/>
                <a:cs typeface="Calibri"/>
              </a:rPr>
              <a:t>их </a:t>
            </a:r>
            <a:r>
              <a:rPr sz="2000" b="1" spc="-5" dirty="0">
                <a:solidFill>
                  <a:srgbClr val="2E2E2E"/>
                </a:solidFill>
                <a:latin typeface="Calibri"/>
                <a:cs typeface="Calibri"/>
              </a:rPr>
              <a:t>решения.</a:t>
            </a:r>
            <a:endParaRPr sz="2000">
              <a:latin typeface="Calibri"/>
              <a:cs typeface="Calibri"/>
            </a:endParaRPr>
          </a:p>
          <a:p>
            <a:pPr marR="595630" algn="ctr">
              <a:lnSpc>
                <a:spcPct val="100000"/>
              </a:lnSpc>
              <a:spcBef>
                <a:spcPts val="1470"/>
              </a:spcBef>
            </a:pPr>
            <a:r>
              <a:rPr sz="2800" b="1" spc="-5" smtClean="0">
                <a:solidFill>
                  <a:srgbClr val="3A2294"/>
                </a:solidFill>
                <a:latin typeface="Calibri"/>
                <a:cs typeface="Calibri"/>
              </a:rPr>
              <a:t>Задача</a:t>
            </a:r>
            <a:r>
              <a:rPr lang="ru-RU" sz="2800" b="1" spc="-5" dirty="0">
                <a:solidFill>
                  <a:srgbClr val="3A2294"/>
                </a:solidFill>
                <a:latin typeface="Calibri"/>
                <a:cs typeface="Calibri"/>
              </a:rPr>
              <a:t/>
            </a:r>
            <a:br>
              <a:rPr lang="ru-RU" sz="2800" b="1" spc="-5" dirty="0">
                <a:solidFill>
                  <a:srgbClr val="3A2294"/>
                </a:solidFill>
                <a:latin typeface="Calibri"/>
                <a:cs typeface="Calibri"/>
              </a:rPr>
            </a:br>
            <a:r>
              <a:rPr sz="2400" spc="-5" smtClean="0">
                <a:solidFill>
                  <a:srgbClr val="2E2E2E"/>
                </a:solidFill>
                <a:latin typeface="Calibri"/>
                <a:cs typeface="Calibri"/>
              </a:rPr>
              <a:t>Разработать</a:t>
            </a:r>
            <a:r>
              <a:rPr sz="2400" smtClean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2E2E2E"/>
                </a:solidFill>
                <a:latin typeface="Calibri"/>
                <a:cs typeface="Calibri"/>
              </a:rPr>
              <a:t>национальный</a:t>
            </a:r>
            <a:r>
              <a:rPr sz="2400" b="1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E2E2E"/>
                </a:solidFill>
                <a:latin typeface="Calibri"/>
                <a:cs typeface="Calibri"/>
              </a:rPr>
              <a:t>инструментарий</a:t>
            </a:r>
            <a:r>
              <a:rPr sz="2400" b="1" spc="-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2E2E2E"/>
                </a:solidFill>
                <a:latin typeface="Calibri"/>
                <a:cs typeface="Calibri"/>
              </a:rPr>
              <a:t>и</a:t>
            </a:r>
            <a:r>
              <a:rPr sz="2400" b="1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E2E2E"/>
                </a:solidFill>
                <a:latin typeface="Calibri"/>
                <a:cs typeface="Calibri"/>
              </a:rPr>
              <a:t>технологии</a:t>
            </a:r>
            <a:r>
              <a:rPr sz="2400" spc="-10" dirty="0">
                <a:solidFill>
                  <a:srgbClr val="2E2E2E"/>
                </a:solidFill>
                <a:latin typeface="Calibri"/>
                <a:cs typeface="Calibri"/>
              </a:rPr>
              <a:t>,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2E2E2E"/>
                </a:solidFill>
                <a:latin typeface="Calibri"/>
                <a:cs typeface="Calibri"/>
              </a:rPr>
              <a:t>которые</a:t>
            </a:r>
            <a:r>
              <a:rPr sz="2400" spc="-1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30" dirty="0">
                <a:solidFill>
                  <a:srgbClr val="2E2E2E"/>
                </a:solidFill>
                <a:latin typeface="Calibri"/>
                <a:cs typeface="Calibri"/>
              </a:rPr>
              <a:t>будут </a:t>
            </a:r>
            <a:r>
              <a:rPr sz="2400" spc="-2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способствовать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i="1" u="heavy" spc="-5" dirty="0">
                <a:solidFill>
                  <a:srgbClr val="2E2E2E"/>
                </a:solidFill>
                <a:uFill>
                  <a:solidFill>
                    <a:srgbClr val="2E2E2E"/>
                  </a:solidFill>
                </a:uFill>
                <a:latin typeface="Calibri"/>
                <a:cs typeface="Calibri"/>
              </a:rPr>
              <a:t>формированию</a:t>
            </a:r>
            <a:r>
              <a:rPr sz="2400" i="1" u="heavy" dirty="0">
                <a:solidFill>
                  <a:srgbClr val="2E2E2E"/>
                </a:solidFill>
                <a:uFill>
                  <a:solidFill>
                    <a:srgbClr val="2E2E2E"/>
                  </a:solidFill>
                </a:uFill>
                <a:latin typeface="Calibri"/>
                <a:cs typeface="Calibri"/>
              </a:rPr>
              <a:t> и</a:t>
            </a:r>
            <a:r>
              <a:rPr sz="2400" i="1" u="heavy" spc="5" dirty="0">
                <a:solidFill>
                  <a:srgbClr val="2E2E2E"/>
                </a:solidFill>
                <a:uFill>
                  <a:solidFill>
                    <a:srgbClr val="2E2E2E"/>
                  </a:solidFill>
                </a:uFill>
                <a:latin typeface="Calibri"/>
                <a:cs typeface="Calibri"/>
              </a:rPr>
              <a:t> </a:t>
            </a:r>
            <a:r>
              <a:rPr sz="2400" i="1" u="heavy" spc="-10" dirty="0">
                <a:solidFill>
                  <a:srgbClr val="2E2E2E"/>
                </a:solidFill>
                <a:uFill>
                  <a:solidFill>
                    <a:srgbClr val="2E2E2E"/>
                  </a:solidFill>
                </a:uFill>
                <a:latin typeface="Calibri"/>
                <a:cs typeface="Calibri"/>
              </a:rPr>
              <a:t>оценке</a:t>
            </a:r>
            <a:r>
              <a:rPr sz="2400" i="1" u="heavy" spc="-5" dirty="0">
                <a:solidFill>
                  <a:srgbClr val="2E2E2E"/>
                </a:solidFill>
                <a:uFill>
                  <a:solidFill>
                    <a:srgbClr val="2E2E2E"/>
                  </a:solidFill>
                </a:u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способности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 применять</a:t>
            </a:r>
            <a:r>
              <a:rPr sz="2400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E2E2E"/>
                </a:solidFill>
                <a:latin typeface="Calibri"/>
                <a:cs typeface="Calibri"/>
              </a:rPr>
              <a:t>полученные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в </a:t>
            </a:r>
            <a:r>
              <a:rPr sz="2400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процессе обучения знания для решения </a:t>
            </a:r>
            <a:r>
              <a:rPr sz="2400" spc="-10" dirty="0">
                <a:solidFill>
                  <a:srgbClr val="2E2E2E"/>
                </a:solidFill>
                <a:latin typeface="Calibri"/>
                <a:cs typeface="Calibri"/>
              </a:rPr>
              <a:t>различных 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учебных и практических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задач 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– </a:t>
            </a:r>
            <a:r>
              <a:rPr sz="2400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формированию</a:t>
            </a:r>
            <a:r>
              <a:rPr sz="2400" spc="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функциональной</a:t>
            </a:r>
            <a:r>
              <a:rPr sz="2400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E2E2E"/>
                </a:solidFill>
                <a:latin typeface="Calibri"/>
                <a:cs typeface="Calibri"/>
              </a:rPr>
              <a:t>грамотности.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25731" y="192786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2C2B8D"/>
                </a:solidFill>
                <a:latin typeface="Calibri"/>
                <a:cs typeface="Calibri"/>
              </a:rPr>
              <a:t>9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28600" y="152401"/>
            <a:ext cx="11734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200" spc="-25" dirty="0">
                <a:solidFill>
                  <a:schemeClr val="accent4"/>
                </a:solidFill>
              </a:rPr>
              <a:t>Формирование</a:t>
            </a:r>
            <a:r>
              <a:rPr sz="3200" spc="25" dirty="0">
                <a:solidFill>
                  <a:schemeClr val="accent4"/>
                </a:solidFill>
              </a:rPr>
              <a:t> </a:t>
            </a:r>
            <a:r>
              <a:rPr sz="3200" spc="-30" dirty="0">
                <a:solidFill>
                  <a:schemeClr val="accent4"/>
                </a:solidFill>
              </a:rPr>
              <a:t>естественно-научной	</a:t>
            </a:r>
            <a:r>
              <a:rPr sz="3200" spc="-25" dirty="0">
                <a:solidFill>
                  <a:schemeClr val="accent4"/>
                </a:solidFill>
              </a:rPr>
              <a:t>грамотности</a:t>
            </a:r>
          </a:p>
        </p:txBody>
      </p:sp>
      <p:grpSp>
        <p:nvGrpSpPr>
          <p:cNvPr id="17" name="object 17"/>
          <p:cNvGrpSpPr/>
          <p:nvPr/>
        </p:nvGrpSpPr>
        <p:grpSpPr>
          <a:xfrm>
            <a:off x="4328096" y="3098228"/>
            <a:ext cx="3277235" cy="1195070"/>
            <a:chOff x="4328096" y="3098228"/>
            <a:chExt cx="3277235" cy="1195070"/>
          </a:xfrm>
        </p:grpSpPr>
        <p:sp>
          <p:nvSpPr>
            <p:cNvPr id="18" name="object 18"/>
            <p:cNvSpPr/>
            <p:nvPr/>
          </p:nvSpPr>
          <p:spPr>
            <a:xfrm>
              <a:off x="4341114" y="3111246"/>
              <a:ext cx="3251200" cy="1169035"/>
            </a:xfrm>
            <a:custGeom>
              <a:avLst/>
              <a:gdLst/>
              <a:ahLst/>
              <a:cxnLst/>
              <a:rect l="l" t="t" r="r" b="b"/>
              <a:pathLst>
                <a:path w="3251200" h="1169035">
                  <a:moveTo>
                    <a:pt x="1625346" y="0"/>
                  </a:moveTo>
                  <a:lnTo>
                    <a:pt x="1556641" y="512"/>
                  </a:lnTo>
                  <a:lnTo>
                    <a:pt x="1488664" y="2037"/>
                  </a:lnTo>
                  <a:lnTo>
                    <a:pt x="1421469" y="4552"/>
                  </a:lnTo>
                  <a:lnTo>
                    <a:pt x="1355114" y="8040"/>
                  </a:lnTo>
                  <a:lnTo>
                    <a:pt x="1289655" y="12478"/>
                  </a:lnTo>
                  <a:lnTo>
                    <a:pt x="1225149" y="17846"/>
                  </a:lnTo>
                  <a:lnTo>
                    <a:pt x="1161651" y="24125"/>
                  </a:lnTo>
                  <a:lnTo>
                    <a:pt x="1099219" y="31295"/>
                  </a:lnTo>
                  <a:lnTo>
                    <a:pt x="1037908" y="39334"/>
                  </a:lnTo>
                  <a:lnTo>
                    <a:pt x="977775" y="48223"/>
                  </a:lnTo>
                  <a:lnTo>
                    <a:pt x="918877" y="57941"/>
                  </a:lnTo>
                  <a:lnTo>
                    <a:pt x="861270" y="68468"/>
                  </a:lnTo>
                  <a:lnTo>
                    <a:pt x="805010" y="79784"/>
                  </a:lnTo>
                  <a:lnTo>
                    <a:pt x="750154" y="91868"/>
                  </a:lnTo>
                  <a:lnTo>
                    <a:pt x="696758" y="104701"/>
                  </a:lnTo>
                  <a:lnTo>
                    <a:pt x="644879" y="118261"/>
                  </a:lnTo>
                  <a:lnTo>
                    <a:pt x="594573" y="132530"/>
                  </a:lnTo>
                  <a:lnTo>
                    <a:pt x="545896" y="147486"/>
                  </a:lnTo>
                  <a:lnTo>
                    <a:pt x="498905" y="163108"/>
                  </a:lnTo>
                  <a:lnTo>
                    <a:pt x="453656" y="179378"/>
                  </a:lnTo>
                  <a:lnTo>
                    <a:pt x="410206" y="196275"/>
                  </a:lnTo>
                  <a:lnTo>
                    <a:pt x="368611" y="213777"/>
                  </a:lnTo>
                  <a:lnTo>
                    <a:pt x="328928" y="231866"/>
                  </a:lnTo>
                  <a:lnTo>
                    <a:pt x="291212" y="250521"/>
                  </a:lnTo>
                  <a:lnTo>
                    <a:pt x="255521" y="269721"/>
                  </a:lnTo>
                  <a:lnTo>
                    <a:pt x="221911" y="289447"/>
                  </a:lnTo>
                  <a:lnTo>
                    <a:pt x="161158" y="330392"/>
                  </a:lnTo>
                  <a:lnTo>
                    <a:pt x="109406" y="373196"/>
                  </a:lnTo>
                  <a:lnTo>
                    <a:pt x="67105" y="417695"/>
                  </a:lnTo>
                  <a:lnTo>
                    <a:pt x="34707" y="463727"/>
                  </a:lnTo>
                  <a:lnTo>
                    <a:pt x="12664" y="511131"/>
                  </a:lnTo>
                  <a:lnTo>
                    <a:pt x="1425" y="559744"/>
                  </a:lnTo>
                  <a:lnTo>
                    <a:pt x="0" y="584453"/>
                  </a:lnTo>
                  <a:lnTo>
                    <a:pt x="1425" y="609163"/>
                  </a:lnTo>
                  <a:lnTo>
                    <a:pt x="12664" y="657776"/>
                  </a:lnTo>
                  <a:lnTo>
                    <a:pt x="34707" y="705180"/>
                  </a:lnTo>
                  <a:lnTo>
                    <a:pt x="67105" y="751212"/>
                  </a:lnTo>
                  <a:lnTo>
                    <a:pt x="109406" y="795711"/>
                  </a:lnTo>
                  <a:lnTo>
                    <a:pt x="161158" y="838515"/>
                  </a:lnTo>
                  <a:lnTo>
                    <a:pt x="221911" y="879460"/>
                  </a:lnTo>
                  <a:lnTo>
                    <a:pt x="255521" y="899186"/>
                  </a:lnTo>
                  <a:lnTo>
                    <a:pt x="291212" y="918386"/>
                  </a:lnTo>
                  <a:lnTo>
                    <a:pt x="328928" y="937041"/>
                  </a:lnTo>
                  <a:lnTo>
                    <a:pt x="368611" y="955130"/>
                  </a:lnTo>
                  <a:lnTo>
                    <a:pt x="410206" y="972632"/>
                  </a:lnTo>
                  <a:lnTo>
                    <a:pt x="453656" y="989529"/>
                  </a:lnTo>
                  <a:lnTo>
                    <a:pt x="498905" y="1005799"/>
                  </a:lnTo>
                  <a:lnTo>
                    <a:pt x="545896" y="1021421"/>
                  </a:lnTo>
                  <a:lnTo>
                    <a:pt x="594573" y="1036377"/>
                  </a:lnTo>
                  <a:lnTo>
                    <a:pt x="644879" y="1050646"/>
                  </a:lnTo>
                  <a:lnTo>
                    <a:pt x="696758" y="1064206"/>
                  </a:lnTo>
                  <a:lnTo>
                    <a:pt x="750154" y="1077039"/>
                  </a:lnTo>
                  <a:lnTo>
                    <a:pt x="805010" y="1089123"/>
                  </a:lnTo>
                  <a:lnTo>
                    <a:pt x="861270" y="1100439"/>
                  </a:lnTo>
                  <a:lnTo>
                    <a:pt x="918877" y="1110966"/>
                  </a:lnTo>
                  <a:lnTo>
                    <a:pt x="977775" y="1120684"/>
                  </a:lnTo>
                  <a:lnTo>
                    <a:pt x="1037908" y="1129573"/>
                  </a:lnTo>
                  <a:lnTo>
                    <a:pt x="1099219" y="1137612"/>
                  </a:lnTo>
                  <a:lnTo>
                    <a:pt x="1161651" y="1144782"/>
                  </a:lnTo>
                  <a:lnTo>
                    <a:pt x="1225149" y="1151061"/>
                  </a:lnTo>
                  <a:lnTo>
                    <a:pt x="1289655" y="1156429"/>
                  </a:lnTo>
                  <a:lnTo>
                    <a:pt x="1355114" y="1160867"/>
                  </a:lnTo>
                  <a:lnTo>
                    <a:pt x="1421469" y="1164355"/>
                  </a:lnTo>
                  <a:lnTo>
                    <a:pt x="1488664" y="1166870"/>
                  </a:lnTo>
                  <a:lnTo>
                    <a:pt x="1556641" y="1168395"/>
                  </a:lnTo>
                  <a:lnTo>
                    <a:pt x="1625346" y="1168908"/>
                  </a:lnTo>
                  <a:lnTo>
                    <a:pt x="1694050" y="1168395"/>
                  </a:lnTo>
                  <a:lnTo>
                    <a:pt x="1762027" y="1166870"/>
                  </a:lnTo>
                  <a:lnTo>
                    <a:pt x="1829222" y="1164355"/>
                  </a:lnTo>
                  <a:lnTo>
                    <a:pt x="1895577" y="1160867"/>
                  </a:lnTo>
                  <a:lnTo>
                    <a:pt x="1961036" y="1156429"/>
                  </a:lnTo>
                  <a:lnTo>
                    <a:pt x="2025542" y="1151061"/>
                  </a:lnTo>
                  <a:lnTo>
                    <a:pt x="2089040" y="1144782"/>
                  </a:lnTo>
                  <a:lnTo>
                    <a:pt x="2151472" y="1137612"/>
                  </a:lnTo>
                  <a:lnTo>
                    <a:pt x="2212783" y="1129573"/>
                  </a:lnTo>
                  <a:lnTo>
                    <a:pt x="2272916" y="1120684"/>
                  </a:lnTo>
                  <a:lnTo>
                    <a:pt x="2331814" y="1110966"/>
                  </a:lnTo>
                  <a:lnTo>
                    <a:pt x="2389421" y="1100439"/>
                  </a:lnTo>
                  <a:lnTo>
                    <a:pt x="2445681" y="1089123"/>
                  </a:lnTo>
                  <a:lnTo>
                    <a:pt x="2500537" y="1077039"/>
                  </a:lnTo>
                  <a:lnTo>
                    <a:pt x="2553933" y="1064206"/>
                  </a:lnTo>
                  <a:lnTo>
                    <a:pt x="2605812" y="1050646"/>
                  </a:lnTo>
                  <a:lnTo>
                    <a:pt x="2656118" y="1036377"/>
                  </a:lnTo>
                  <a:lnTo>
                    <a:pt x="2704795" y="1021421"/>
                  </a:lnTo>
                  <a:lnTo>
                    <a:pt x="2751786" y="1005799"/>
                  </a:lnTo>
                  <a:lnTo>
                    <a:pt x="2797035" y="989529"/>
                  </a:lnTo>
                  <a:lnTo>
                    <a:pt x="2840485" y="972632"/>
                  </a:lnTo>
                  <a:lnTo>
                    <a:pt x="2882080" y="955130"/>
                  </a:lnTo>
                  <a:lnTo>
                    <a:pt x="2921763" y="937041"/>
                  </a:lnTo>
                  <a:lnTo>
                    <a:pt x="2959479" y="918386"/>
                  </a:lnTo>
                  <a:lnTo>
                    <a:pt x="2995170" y="899186"/>
                  </a:lnTo>
                  <a:lnTo>
                    <a:pt x="3028780" y="879460"/>
                  </a:lnTo>
                  <a:lnTo>
                    <a:pt x="3089533" y="838515"/>
                  </a:lnTo>
                  <a:lnTo>
                    <a:pt x="3141285" y="795711"/>
                  </a:lnTo>
                  <a:lnTo>
                    <a:pt x="3183586" y="751212"/>
                  </a:lnTo>
                  <a:lnTo>
                    <a:pt x="3215984" y="705180"/>
                  </a:lnTo>
                  <a:lnTo>
                    <a:pt x="3238027" y="657776"/>
                  </a:lnTo>
                  <a:lnTo>
                    <a:pt x="3249266" y="609163"/>
                  </a:lnTo>
                  <a:lnTo>
                    <a:pt x="3250691" y="584453"/>
                  </a:lnTo>
                  <a:lnTo>
                    <a:pt x="3249266" y="559744"/>
                  </a:lnTo>
                  <a:lnTo>
                    <a:pt x="3238027" y="511131"/>
                  </a:lnTo>
                  <a:lnTo>
                    <a:pt x="3215984" y="463727"/>
                  </a:lnTo>
                  <a:lnTo>
                    <a:pt x="3183586" y="417695"/>
                  </a:lnTo>
                  <a:lnTo>
                    <a:pt x="3141285" y="373196"/>
                  </a:lnTo>
                  <a:lnTo>
                    <a:pt x="3089533" y="330392"/>
                  </a:lnTo>
                  <a:lnTo>
                    <a:pt x="3028780" y="289447"/>
                  </a:lnTo>
                  <a:lnTo>
                    <a:pt x="2995170" y="269721"/>
                  </a:lnTo>
                  <a:lnTo>
                    <a:pt x="2959479" y="250521"/>
                  </a:lnTo>
                  <a:lnTo>
                    <a:pt x="2921763" y="231866"/>
                  </a:lnTo>
                  <a:lnTo>
                    <a:pt x="2882080" y="213777"/>
                  </a:lnTo>
                  <a:lnTo>
                    <a:pt x="2840485" y="196275"/>
                  </a:lnTo>
                  <a:lnTo>
                    <a:pt x="2797035" y="179378"/>
                  </a:lnTo>
                  <a:lnTo>
                    <a:pt x="2751786" y="163108"/>
                  </a:lnTo>
                  <a:lnTo>
                    <a:pt x="2704795" y="147486"/>
                  </a:lnTo>
                  <a:lnTo>
                    <a:pt x="2656118" y="132530"/>
                  </a:lnTo>
                  <a:lnTo>
                    <a:pt x="2605812" y="118261"/>
                  </a:lnTo>
                  <a:lnTo>
                    <a:pt x="2553933" y="104701"/>
                  </a:lnTo>
                  <a:lnTo>
                    <a:pt x="2500537" y="91868"/>
                  </a:lnTo>
                  <a:lnTo>
                    <a:pt x="2445681" y="79784"/>
                  </a:lnTo>
                  <a:lnTo>
                    <a:pt x="2389421" y="68468"/>
                  </a:lnTo>
                  <a:lnTo>
                    <a:pt x="2331814" y="57941"/>
                  </a:lnTo>
                  <a:lnTo>
                    <a:pt x="2272916" y="48223"/>
                  </a:lnTo>
                  <a:lnTo>
                    <a:pt x="2212783" y="39334"/>
                  </a:lnTo>
                  <a:lnTo>
                    <a:pt x="2151472" y="31295"/>
                  </a:lnTo>
                  <a:lnTo>
                    <a:pt x="2089040" y="24125"/>
                  </a:lnTo>
                  <a:lnTo>
                    <a:pt x="2025542" y="17846"/>
                  </a:lnTo>
                  <a:lnTo>
                    <a:pt x="1961036" y="12478"/>
                  </a:lnTo>
                  <a:lnTo>
                    <a:pt x="1895577" y="8040"/>
                  </a:lnTo>
                  <a:lnTo>
                    <a:pt x="1829222" y="4552"/>
                  </a:lnTo>
                  <a:lnTo>
                    <a:pt x="1762027" y="2037"/>
                  </a:lnTo>
                  <a:lnTo>
                    <a:pt x="1694050" y="512"/>
                  </a:lnTo>
                  <a:lnTo>
                    <a:pt x="1625346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341114" y="3111246"/>
              <a:ext cx="3251200" cy="1169035"/>
            </a:xfrm>
            <a:custGeom>
              <a:avLst/>
              <a:gdLst/>
              <a:ahLst/>
              <a:cxnLst/>
              <a:rect l="l" t="t" r="r" b="b"/>
              <a:pathLst>
                <a:path w="3251200" h="1169035">
                  <a:moveTo>
                    <a:pt x="0" y="584453"/>
                  </a:moveTo>
                  <a:lnTo>
                    <a:pt x="5666" y="535297"/>
                  </a:lnTo>
                  <a:lnTo>
                    <a:pt x="22363" y="487268"/>
                  </a:lnTo>
                  <a:lnTo>
                    <a:pt x="49640" y="440529"/>
                  </a:lnTo>
                  <a:lnTo>
                    <a:pt x="87046" y="395243"/>
                  </a:lnTo>
                  <a:lnTo>
                    <a:pt x="134129" y="351572"/>
                  </a:lnTo>
                  <a:lnTo>
                    <a:pt x="190438" y="309677"/>
                  </a:lnTo>
                  <a:lnTo>
                    <a:pt x="255521" y="269721"/>
                  </a:lnTo>
                  <a:lnTo>
                    <a:pt x="291212" y="250521"/>
                  </a:lnTo>
                  <a:lnTo>
                    <a:pt x="328928" y="231866"/>
                  </a:lnTo>
                  <a:lnTo>
                    <a:pt x="368611" y="213777"/>
                  </a:lnTo>
                  <a:lnTo>
                    <a:pt x="410206" y="196275"/>
                  </a:lnTo>
                  <a:lnTo>
                    <a:pt x="453656" y="179378"/>
                  </a:lnTo>
                  <a:lnTo>
                    <a:pt x="498905" y="163108"/>
                  </a:lnTo>
                  <a:lnTo>
                    <a:pt x="545896" y="147486"/>
                  </a:lnTo>
                  <a:lnTo>
                    <a:pt x="594573" y="132530"/>
                  </a:lnTo>
                  <a:lnTo>
                    <a:pt x="644879" y="118261"/>
                  </a:lnTo>
                  <a:lnTo>
                    <a:pt x="696758" y="104701"/>
                  </a:lnTo>
                  <a:lnTo>
                    <a:pt x="750154" y="91868"/>
                  </a:lnTo>
                  <a:lnTo>
                    <a:pt x="805010" y="79784"/>
                  </a:lnTo>
                  <a:lnTo>
                    <a:pt x="861270" y="68468"/>
                  </a:lnTo>
                  <a:lnTo>
                    <a:pt x="918877" y="57941"/>
                  </a:lnTo>
                  <a:lnTo>
                    <a:pt x="977775" y="48223"/>
                  </a:lnTo>
                  <a:lnTo>
                    <a:pt x="1037908" y="39334"/>
                  </a:lnTo>
                  <a:lnTo>
                    <a:pt x="1099219" y="31295"/>
                  </a:lnTo>
                  <a:lnTo>
                    <a:pt x="1161651" y="24125"/>
                  </a:lnTo>
                  <a:lnTo>
                    <a:pt x="1225149" y="17846"/>
                  </a:lnTo>
                  <a:lnTo>
                    <a:pt x="1289655" y="12478"/>
                  </a:lnTo>
                  <a:lnTo>
                    <a:pt x="1355114" y="8040"/>
                  </a:lnTo>
                  <a:lnTo>
                    <a:pt x="1421469" y="4552"/>
                  </a:lnTo>
                  <a:lnTo>
                    <a:pt x="1488664" y="2037"/>
                  </a:lnTo>
                  <a:lnTo>
                    <a:pt x="1556641" y="512"/>
                  </a:lnTo>
                  <a:lnTo>
                    <a:pt x="1625346" y="0"/>
                  </a:lnTo>
                  <a:lnTo>
                    <a:pt x="1694050" y="512"/>
                  </a:lnTo>
                  <a:lnTo>
                    <a:pt x="1762027" y="2037"/>
                  </a:lnTo>
                  <a:lnTo>
                    <a:pt x="1829222" y="4552"/>
                  </a:lnTo>
                  <a:lnTo>
                    <a:pt x="1895577" y="8040"/>
                  </a:lnTo>
                  <a:lnTo>
                    <a:pt x="1961036" y="12478"/>
                  </a:lnTo>
                  <a:lnTo>
                    <a:pt x="2025542" y="17846"/>
                  </a:lnTo>
                  <a:lnTo>
                    <a:pt x="2089040" y="24125"/>
                  </a:lnTo>
                  <a:lnTo>
                    <a:pt x="2151472" y="31295"/>
                  </a:lnTo>
                  <a:lnTo>
                    <a:pt x="2212783" y="39334"/>
                  </a:lnTo>
                  <a:lnTo>
                    <a:pt x="2272916" y="48223"/>
                  </a:lnTo>
                  <a:lnTo>
                    <a:pt x="2331814" y="57941"/>
                  </a:lnTo>
                  <a:lnTo>
                    <a:pt x="2389421" y="68468"/>
                  </a:lnTo>
                  <a:lnTo>
                    <a:pt x="2445681" y="79784"/>
                  </a:lnTo>
                  <a:lnTo>
                    <a:pt x="2500537" y="91868"/>
                  </a:lnTo>
                  <a:lnTo>
                    <a:pt x="2553933" y="104701"/>
                  </a:lnTo>
                  <a:lnTo>
                    <a:pt x="2605812" y="118261"/>
                  </a:lnTo>
                  <a:lnTo>
                    <a:pt x="2656118" y="132530"/>
                  </a:lnTo>
                  <a:lnTo>
                    <a:pt x="2704795" y="147486"/>
                  </a:lnTo>
                  <a:lnTo>
                    <a:pt x="2751786" y="163108"/>
                  </a:lnTo>
                  <a:lnTo>
                    <a:pt x="2797035" y="179378"/>
                  </a:lnTo>
                  <a:lnTo>
                    <a:pt x="2840485" y="196275"/>
                  </a:lnTo>
                  <a:lnTo>
                    <a:pt x="2882080" y="213777"/>
                  </a:lnTo>
                  <a:lnTo>
                    <a:pt x="2921763" y="231866"/>
                  </a:lnTo>
                  <a:lnTo>
                    <a:pt x="2959479" y="250521"/>
                  </a:lnTo>
                  <a:lnTo>
                    <a:pt x="2995170" y="269721"/>
                  </a:lnTo>
                  <a:lnTo>
                    <a:pt x="3028780" y="289447"/>
                  </a:lnTo>
                  <a:lnTo>
                    <a:pt x="3089533" y="330392"/>
                  </a:lnTo>
                  <a:lnTo>
                    <a:pt x="3141285" y="373196"/>
                  </a:lnTo>
                  <a:lnTo>
                    <a:pt x="3183586" y="417695"/>
                  </a:lnTo>
                  <a:lnTo>
                    <a:pt x="3215984" y="463727"/>
                  </a:lnTo>
                  <a:lnTo>
                    <a:pt x="3238027" y="511131"/>
                  </a:lnTo>
                  <a:lnTo>
                    <a:pt x="3249266" y="559744"/>
                  </a:lnTo>
                  <a:lnTo>
                    <a:pt x="3250691" y="584453"/>
                  </a:lnTo>
                  <a:lnTo>
                    <a:pt x="3249266" y="609163"/>
                  </a:lnTo>
                  <a:lnTo>
                    <a:pt x="3238027" y="657776"/>
                  </a:lnTo>
                  <a:lnTo>
                    <a:pt x="3215984" y="705180"/>
                  </a:lnTo>
                  <a:lnTo>
                    <a:pt x="3183586" y="751212"/>
                  </a:lnTo>
                  <a:lnTo>
                    <a:pt x="3141285" y="795711"/>
                  </a:lnTo>
                  <a:lnTo>
                    <a:pt x="3089533" y="838515"/>
                  </a:lnTo>
                  <a:lnTo>
                    <a:pt x="3028780" y="879460"/>
                  </a:lnTo>
                  <a:lnTo>
                    <a:pt x="2995170" y="899186"/>
                  </a:lnTo>
                  <a:lnTo>
                    <a:pt x="2959479" y="918386"/>
                  </a:lnTo>
                  <a:lnTo>
                    <a:pt x="2921763" y="937041"/>
                  </a:lnTo>
                  <a:lnTo>
                    <a:pt x="2882080" y="955130"/>
                  </a:lnTo>
                  <a:lnTo>
                    <a:pt x="2840485" y="972632"/>
                  </a:lnTo>
                  <a:lnTo>
                    <a:pt x="2797035" y="989529"/>
                  </a:lnTo>
                  <a:lnTo>
                    <a:pt x="2751786" y="1005799"/>
                  </a:lnTo>
                  <a:lnTo>
                    <a:pt x="2704795" y="1021421"/>
                  </a:lnTo>
                  <a:lnTo>
                    <a:pt x="2656118" y="1036377"/>
                  </a:lnTo>
                  <a:lnTo>
                    <a:pt x="2605812" y="1050646"/>
                  </a:lnTo>
                  <a:lnTo>
                    <a:pt x="2553933" y="1064206"/>
                  </a:lnTo>
                  <a:lnTo>
                    <a:pt x="2500537" y="1077039"/>
                  </a:lnTo>
                  <a:lnTo>
                    <a:pt x="2445681" y="1089123"/>
                  </a:lnTo>
                  <a:lnTo>
                    <a:pt x="2389421" y="1100439"/>
                  </a:lnTo>
                  <a:lnTo>
                    <a:pt x="2331814" y="1110966"/>
                  </a:lnTo>
                  <a:lnTo>
                    <a:pt x="2272916" y="1120684"/>
                  </a:lnTo>
                  <a:lnTo>
                    <a:pt x="2212783" y="1129573"/>
                  </a:lnTo>
                  <a:lnTo>
                    <a:pt x="2151472" y="1137612"/>
                  </a:lnTo>
                  <a:lnTo>
                    <a:pt x="2089040" y="1144782"/>
                  </a:lnTo>
                  <a:lnTo>
                    <a:pt x="2025542" y="1151061"/>
                  </a:lnTo>
                  <a:lnTo>
                    <a:pt x="1961036" y="1156429"/>
                  </a:lnTo>
                  <a:lnTo>
                    <a:pt x="1895577" y="1160867"/>
                  </a:lnTo>
                  <a:lnTo>
                    <a:pt x="1829222" y="1164355"/>
                  </a:lnTo>
                  <a:lnTo>
                    <a:pt x="1762027" y="1166870"/>
                  </a:lnTo>
                  <a:lnTo>
                    <a:pt x="1694050" y="1168395"/>
                  </a:lnTo>
                  <a:lnTo>
                    <a:pt x="1625346" y="1168908"/>
                  </a:lnTo>
                  <a:lnTo>
                    <a:pt x="1556641" y="1168395"/>
                  </a:lnTo>
                  <a:lnTo>
                    <a:pt x="1488664" y="1166870"/>
                  </a:lnTo>
                  <a:lnTo>
                    <a:pt x="1421469" y="1164355"/>
                  </a:lnTo>
                  <a:lnTo>
                    <a:pt x="1355114" y="1160867"/>
                  </a:lnTo>
                  <a:lnTo>
                    <a:pt x="1289655" y="1156429"/>
                  </a:lnTo>
                  <a:lnTo>
                    <a:pt x="1225149" y="1151061"/>
                  </a:lnTo>
                  <a:lnTo>
                    <a:pt x="1161651" y="1144782"/>
                  </a:lnTo>
                  <a:lnTo>
                    <a:pt x="1099219" y="1137612"/>
                  </a:lnTo>
                  <a:lnTo>
                    <a:pt x="1037908" y="1129573"/>
                  </a:lnTo>
                  <a:lnTo>
                    <a:pt x="977775" y="1120684"/>
                  </a:lnTo>
                  <a:lnTo>
                    <a:pt x="918877" y="1110966"/>
                  </a:lnTo>
                  <a:lnTo>
                    <a:pt x="861270" y="1100439"/>
                  </a:lnTo>
                  <a:lnTo>
                    <a:pt x="805010" y="1089123"/>
                  </a:lnTo>
                  <a:lnTo>
                    <a:pt x="750154" y="1077039"/>
                  </a:lnTo>
                  <a:lnTo>
                    <a:pt x="696758" y="1064206"/>
                  </a:lnTo>
                  <a:lnTo>
                    <a:pt x="644879" y="1050646"/>
                  </a:lnTo>
                  <a:lnTo>
                    <a:pt x="594573" y="1036377"/>
                  </a:lnTo>
                  <a:lnTo>
                    <a:pt x="545896" y="1021421"/>
                  </a:lnTo>
                  <a:lnTo>
                    <a:pt x="498905" y="1005799"/>
                  </a:lnTo>
                  <a:lnTo>
                    <a:pt x="453656" y="989529"/>
                  </a:lnTo>
                  <a:lnTo>
                    <a:pt x="410206" y="972632"/>
                  </a:lnTo>
                  <a:lnTo>
                    <a:pt x="368611" y="955130"/>
                  </a:lnTo>
                  <a:lnTo>
                    <a:pt x="328928" y="937041"/>
                  </a:lnTo>
                  <a:lnTo>
                    <a:pt x="291212" y="918386"/>
                  </a:lnTo>
                  <a:lnTo>
                    <a:pt x="255521" y="899186"/>
                  </a:lnTo>
                  <a:lnTo>
                    <a:pt x="221911" y="879460"/>
                  </a:lnTo>
                  <a:lnTo>
                    <a:pt x="161158" y="838515"/>
                  </a:lnTo>
                  <a:lnTo>
                    <a:pt x="109406" y="795711"/>
                  </a:lnTo>
                  <a:lnTo>
                    <a:pt x="67105" y="751212"/>
                  </a:lnTo>
                  <a:lnTo>
                    <a:pt x="34707" y="705180"/>
                  </a:lnTo>
                  <a:lnTo>
                    <a:pt x="12664" y="657776"/>
                  </a:lnTo>
                  <a:lnTo>
                    <a:pt x="1425" y="609163"/>
                  </a:lnTo>
                  <a:lnTo>
                    <a:pt x="0" y="584453"/>
                  </a:lnTo>
                  <a:close/>
                </a:path>
              </a:pathLst>
            </a:custGeom>
            <a:ln w="25907">
              <a:solidFill>
                <a:srgbClr val="A2CE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524357" y="644398"/>
            <a:ext cx="11073130" cy="3054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8130" marR="742315">
              <a:lnSpc>
                <a:spcPct val="100000"/>
              </a:lnSpc>
              <a:spcBef>
                <a:spcPts val="95"/>
              </a:spcBef>
              <a:tabLst>
                <a:tab pos="2345690" algn="l"/>
              </a:tabLst>
            </a:pP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Чем	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отличается</a:t>
            </a:r>
            <a:r>
              <a:rPr sz="2800" b="1" spc="10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новая</a:t>
            </a:r>
            <a:r>
              <a:rPr sz="2800" b="1" spc="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система</a:t>
            </a:r>
            <a:r>
              <a:rPr sz="2800" b="1" spc="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заданий</a:t>
            </a:r>
            <a:r>
              <a:rPr sz="2800" b="1" spc="2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от</a:t>
            </a:r>
            <a:r>
              <a:rPr sz="2800" b="1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традиционно </a:t>
            </a:r>
            <a:r>
              <a:rPr sz="2800" b="1" spc="-6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используемых</a:t>
            </a:r>
            <a:r>
              <a:rPr sz="2800" b="1" spc="4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в</a:t>
            </a:r>
            <a:r>
              <a:rPr sz="2800" b="1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отечественной</a:t>
            </a:r>
            <a:r>
              <a:rPr sz="2800" b="1" spc="2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школе?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2635"/>
              </a:lnSpc>
            </a:pPr>
            <a:r>
              <a:rPr sz="2400" spc="-20" dirty="0">
                <a:latin typeface="Calibri"/>
                <a:cs typeface="Calibri"/>
              </a:rPr>
              <a:t>ВКЛЮЧАЕТ: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описание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реальной </a:t>
            </a:r>
            <a:r>
              <a:rPr sz="2400" dirty="0">
                <a:latin typeface="Calibri"/>
                <a:cs typeface="Calibri"/>
              </a:rPr>
              <a:t>ситуации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проблемном </a:t>
            </a:r>
            <a:r>
              <a:rPr sz="2400" dirty="0">
                <a:latin typeface="Calibri"/>
                <a:cs typeface="Calibri"/>
              </a:rPr>
              <a:t>ключе,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вопросы-задания, связанных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этой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ситуацией</a:t>
            </a:r>
            <a:endParaRPr sz="2400">
              <a:latin typeface="Calibri"/>
              <a:cs typeface="Calibri"/>
            </a:endParaRPr>
          </a:p>
          <a:p>
            <a:pPr marL="134620">
              <a:lnSpc>
                <a:spcPct val="100000"/>
              </a:lnSpc>
              <a:spcBef>
                <a:spcPts val="430"/>
              </a:spcBef>
            </a:pP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Модель</a:t>
            </a:r>
            <a:r>
              <a:rPr sz="2800" b="1" spc="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заданий</a:t>
            </a:r>
            <a:r>
              <a:rPr sz="2800" b="1" spc="2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по</a:t>
            </a:r>
            <a:r>
              <a:rPr sz="2800" b="1" spc="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естественно-научной</a:t>
            </a:r>
            <a:r>
              <a:rPr sz="2800" b="1" spc="40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грамотности</a:t>
            </a:r>
            <a:r>
              <a:rPr sz="2800" b="1" spc="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00CC"/>
                </a:solidFill>
                <a:latin typeface="Calibri"/>
                <a:cs typeface="Calibri"/>
              </a:rPr>
              <a:t>в</a:t>
            </a:r>
            <a:r>
              <a:rPr sz="2800" b="1" spc="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формате</a:t>
            </a:r>
            <a:r>
              <a:rPr sz="2800" b="1" spc="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PISA</a:t>
            </a:r>
            <a:endParaRPr sz="2800">
              <a:latin typeface="Calibri"/>
              <a:cs typeface="Calibri"/>
            </a:endParaRPr>
          </a:p>
          <a:p>
            <a:pPr marR="180975" algn="ctr">
              <a:lnSpc>
                <a:spcPct val="100000"/>
              </a:lnSpc>
              <a:spcBef>
                <a:spcPts val="2065"/>
              </a:spcBef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Задание</a:t>
            </a:r>
            <a:r>
              <a:rPr sz="2400" b="1" spc="-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86959" y="3672967"/>
            <a:ext cx="21602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ЕНГ</a:t>
            </a:r>
            <a:r>
              <a:rPr sz="2400" b="1" spc="-3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типа</a:t>
            </a:r>
            <a:r>
              <a:rPr sz="24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PISA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69785" y="3666553"/>
            <a:ext cx="3844290" cy="907415"/>
            <a:chOff x="569785" y="3666553"/>
            <a:chExt cx="3844290" cy="907415"/>
          </a:xfrm>
        </p:grpSpPr>
        <p:sp>
          <p:nvSpPr>
            <p:cNvPr id="23" name="object 23"/>
            <p:cNvSpPr/>
            <p:nvPr/>
          </p:nvSpPr>
          <p:spPr>
            <a:xfrm>
              <a:off x="574548" y="3671315"/>
              <a:ext cx="3834765" cy="897890"/>
            </a:xfrm>
            <a:custGeom>
              <a:avLst/>
              <a:gdLst/>
              <a:ahLst/>
              <a:cxnLst/>
              <a:rect l="l" t="t" r="r" b="b"/>
              <a:pathLst>
                <a:path w="3834765" h="897889">
                  <a:moveTo>
                    <a:pt x="3684778" y="0"/>
                  </a:moveTo>
                  <a:lnTo>
                    <a:pt x="149606" y="0"/>
                  </a:lnTo>
                  <a:lnTo>
                    <a:pt x="102318" y="7622"/>
                  </a:lnTo>
                  <a:lnTo>
                    <a:pt x="61250" y="28850"/>
                  </a:lnTo>
                  <a:lnTo>
                    <a:pt x="28864" y="61228"/>
                  </a:lnTo>
                  <a:lnTo>
                    <a:pt x="7626" y="102299"/>
                  </a:lnTo>
                  <a:lnTo>
                    <a:pt x="0" y="149605"/>
                  </a:lnTo>
                  <a:lnTo>
                    <a:pt x="0" y="748029"/>
                  </a:lnTo>
                  <a:lnTo>
                    <a:pt x="7626" y="795336"/>
                  </a:lnTo>
                  <a:lnTo>
                    <a:pt x="28864" y="836407"/>
                  </a:lnTo>
                  <a:lnTo>
                    <a:pt x="61250" y="868785"/>
                  </a:lnTo>
                  <a:lnTo>
                    <a:pt x="102318" y="890013"/>
                  </a:lnTo>
                  <a:lnTo>
                    <a:pt x="149606" y="897635"/>
                  </a:lnTo>
                  <a:lnTo>
                    <a:pt x="3684778" y="897635"/>
                  </a:lnTo>
                  <a:lnTo>
                    <a:pt x="3732084" y="890013"/>
                  </a:lnTo>
                  <a:lnTo>
                    <a:pt x="3773155" y="868785"/>
                  </a:lnTo>
                  <a:lnTo>
                    <a:pt x="3805533" y="836407"/>
                  </a:lnTo>
                  <a:lnTo>
                    <a:pt x="3826761" y="795336"/>
                  </a:lnTo>
                  <a:lnTo>
                    <a:pt x="3834384" y="748029"/>
                  </a:lnTo>
                  <a:lnTo>
                    <a:pt x="3834384" y="149605"/>
                  </a:lnTo>
                  <a:lnTo>
                    <a:pt x="3826761" y="102299"/>
                  </a:lnTo>
                  <a:lnTo>
                    <a:pt x="3805533" y="61228"/>
                  </a:lnTo>
                  <a:lnTo>
                    <a:pt x="3773155" y="28850"/>
                  </a:lnTo>
                  <a:lnTo>
                    <a:pt x="3732084" y="7622"/>
                  </a:lnTo>
                  <a:lnTo>
                    <a:pt x="3684778" y="0"/>
                  </a:lnTo>
                  <a:close/>
                </a:path>
              </a:pathLst>
            </a:custGeom>
            <a:solidFill>
              <a:srgbClr val="A2CE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74548" y="3671315"/>
              <a:ext cx="3834765" cy="897890"/>
            </a:xfrm>
            <a:custGeom>
              <a:avLst/>
              <a:gdLst/>
              <a:ahLst/>
              <a:cxnLst/>
              <a:rect l="l" t="t" r="r" b="b"/>
              <a:pathLst>
                <a:path w="3834765" h="897889">
                  <a:moveTo>
                    <a:pt x="0" y="149605"/>
                  </a:moveTo>
                  <a:lnTo>
                    <a:pt x="7626" y="102299"/>
                  </a:lnTo>
                  <a:lnTo>
                    <a:pt x="28864" y="61228"/>
                  </a:lnTo>
                  <a:lnTo>
                    <a:pt x="61250" y="28850"/>
                  </a:lnTo>
                  <a:lnTo>
                    <a:pt x="102318" y="7622"/>
                  </a:lnTo>
                  <a:lnTo>
                    <a:pt x="149606" y="0"/>
                  </a:lnTo>
                  <a:lnTo>
                    <a:pt x="3684778" y="0"/>
                  </a:lnTo>
                  <a:lnTo>
                    <a:pt x="3732084" y="7622"/>
                  </a:lnTo>
                  <a:lnTo>
                    <a:pt x="3773155" y="28850"/>
                  </a:lnTo>
                  <a:lnTo>
                    <a:pt x="3805533" y="61228"/>
                  </a:lnTo>
                  <a:lnTo>
                    <a:pt x="3826761" y="102299"/>
                  </a:lnTo>
                  <a:lnTo>
                    <a:pt x="3834384" y="149605"/>
                  </a:lnTo>
                  <a:lnTo>
                    <a:pt x="3834384" y="748029"/>
                  </a:lnTo>
                  <a:lnTo>
                    <a:pt x="3826761" y="795336"/>
                  </a:lnTo>
                  <a:lnTo>
                    <a:pt x="3805533" y="836407"/>
                  </a:lnTo>
                  <a:lnTo>
                    <a:pt x="3773155" y="868785"/>
                  </a:lnTo>
                  <a:lnTo>
                    <a:pt x="3732084" y="890013"/>
                  </a:lnTo>
                  <a:lnTo>
                    <a:pt x="3684778" y="897635"/>
                  </a:lnTo>
                  <a:lnTo>
                    <a:pt x="149606" y="897635"/>
                  </a:lnTo>
                  <a:lnTo>
                    <a:pt x="102318" y="890013"/>
                  </a:lnTo>
                  <a:lnTo>
                    <a:pt x="61250" y="868785"/>
                  </a:lnTo>
                  <a:lnTo>
                    <a:pt x="28864" y="836407"/>
                  </a:lnTo>
                  <a:lnTo>
                    <a:pt x="7626" y="795336"/>
                  </a:lnTo>
                  <a:lnTo>
                    <a:pt x="0" y="748029"/>
                  </a:lnTo>
                  <a:lnTo>
                    <a:pt x="0" y="149605"/>
                  </a:lnTo>
                  <a:close/>
                </a:path>
              </a:pathLst>
            </a:custGeom>
            <a:ln w="9144">
              <a:solidFill>
                <a:srgbClr val="A2CE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061110" y="3731514"/>
            <a:ext cx="28638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3045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Содержательные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 области.</a:t>
            </a:r>
            <a:r>
              <a:rPr sz="2400" b="1" spc="-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Тип</a:t>
            </a:r>
            <a:r>
              <a:rPr sz="2400" b="1" spc="-3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знания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45947" y="4811267"/>
            <a:ext cx="3738879" cy="893444"/>
            <a:chOff x="345947" y="4811267"/>
            <a:chExt cx="3738879" cy="893444"/>
          </a:xfrm>
        </p:grpSpPr>
        <p:sp>
          <p:nvSpPr>
            <p:cNvPr id="27" name="object 27"/>
            <p:cNvSpPr/>
            <p:nvPr/>
          </p:nvSpPr>
          <p:spPr>
            <a:xfrm>
              <a:off x="350519" y="4815839"/>
              <a:ext cx="3729354" cy="883919"/>
            </a:xfrm>
            <a:custGeom>
              <a:avLst/>
              <a:gdLst/>
              <a:ahLst/>
              <a:cxnLst/>
              <a:rect l="l" t="t" r="r" b="b"/>
              <a:pathLst>
                <a:path w="3729354" h="883920">
                  <a:moveTo>
                    <a:pt x="3581907" y="0"/>
                  </a:moveTo>
                  <a:lnTo>
                    <a:pt x="147320" y="0"/>
                  </a:lnTo>
                  <a:lnTo>
                    <a:pt x="100757" y="7506"/>
                  </a:lnTo>
                  <a:lnTo>
                    <a:pt x="60317" y="28411"/>
                  </a:lnTo>
                  <a:lnTo>
                    <a:pt x="28426" y="60295"/>
                  </a:lnTo>
                  <a:lnTo>
                    <a:pt x="7511" y="100738"/>
                  </a:lnTo>
                  <a:lnTo>
                    <a:pt x="0" y="147320"/>
                  </a:lnTo>
                  <a:lnTo>
                    <a:pt x="0" y="736600"/>
                  </a:lnTo>
                  <a:lnTo>
                    <a:pt x="7511" y="783162"/>
                  </a:lnTo>
                  <a:lnTo>
                    <a:pt x="28426" y="823602"/>
                  </a:lnTo>
                  <a:lnTo>
                    <a:pt x="60317" y="855493"/>
                  </a:lnTo>
                  <a:lnTo>
                    <a:pt x="100757" y="876408"/>
                  </a:lnTo>
                  <a:lnTo>
                    <a:pt x="147320" y="883920"/>
                  </a:lnTo>
                  <a:lnTo>
                    <a:pt x="3581907" y="883920"/>
                  </a:lnTo>
                  <a:lnTo>
                    <a:pt x="3628489" y="876408"/>
                  </a:lnTo>
                  <a:lnTo>
                    <a:pt x="3668932" y="855493"/>
                  </a:lnTo>
                  <a:lnTo>
                    <a:pt x="3700816" y="823602"/>
                  </a:lnTo>
                  <a:lnTo>
                    <a:pt x="3721721" y="783162"/>
                  </a:lnTo>
                  <a:lnTo>
                    <a:pt x="3729228" y="736600"/>
                  </a:lnTo>
                  <a:lnTo>
                    <a:pt x="3729228" y="147320"/>
                  </a:lnTo>
                  <a:lnTo>
                    <a:pt x="3721721" y="100738"/>
                  </a:lnTo>
                  <a:lnTo>
                    <a:pt x="3700816" y="60295"/>
                  </a:lnTo>
                  <a:lnTo>
                    <a:pt x="3668932" y="28411"/>
                  </a:lnTo>
                  <a:lnTo>
                    <a:pt x="3628489" y="7506"/>
                  </a:lnTo>
                  <a:lnTo>
                    <a:pt x="3581907" y="0"/>
                  </a:lnTo>
                  <a:close/>
                </a:path>
              </a:pathLst>
            </a:custGeom>
            <a:solidFill>
              <a:srgbClr val="A2CE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50519" y="4815839"/>
              <a:ext cx="3729354" cy="883919"/>
            </a:xfrm>
            <a:custGeom>
              <a:avLst/>
              <a:gdLst/>
              <a:ahLst/>
              <a:cxnLst/>
              <a:rect l="l" t="t" r="r" b="b"/>
              <a:pathLst>
                <a:path w="3729354" h="883920">
                  <a:moveTo>
                    <a:pt x="0" y="147320"/>
                  </a:moveTo>
                  <a:lnTo>
                    <a:pt x="7511" y="100738"/>
                  </a:lnTo>
                  <a:lnTo>
                    <a:pt x="28426" y="60295"/>
                  </a:lnTo>
                  <a:lnTo>
                    <a:pt x="60317" y="28411"/>
                  </a:lnTo>
                  <a:lnTo>
                    <a:pt x="100757" y="7506"/>
                  </a:lnTo>
                  <a:lnTo>
                    <a:pt x="147320" y="0"/>
                  </a:lnTo>
                  <a:lnTo>
                    <a:pt x="3581907" y="0"/>
                  </a:lnTo>
                  <a:lnTo>
                    <a:pt x="3628489" y="7506"/>
                  </a:lnTo>
                  <a:lnTo>
                    <a:pt x="3668932" y="28411"/>
                  </a:lnTo>
                  <a:lnTo>
                    <a:pt x="3700816" y="60295"/>
                  </a:lnTo>
                  <a:lnTo>
                    <a:pt x="3721721" y="100738"/>
                  </a:lnTo>
                  <a:lnTo>
                    <a:pt x="3729228" y="147320"/>
                  </a:lnTo>
                  <a:lnTo>
                    <a:pt x="3729228" y="736600"/>
                  </a:lnTo>
                  <a:lnTo>
                    <a:pt x="3721721" y="783162"/>
                  </a:lnTo>
                  <a:lnTo>
                    <a:pt x="3700816" y="823602"/>
                  </a:lnTo>
                  <a:lnTo>
                    <a:pt x="3668932" y="855493"/>
                  </a:lnTo>
                  <a:lnTo>
                    <a:pt x="3628489" y="876408"/>
                  </a:lnTo>
                  <a:lnTo>
                    <a:pt x="3581907" y="883920"/>
                  </a:lnTo>
                  <a:lnTo>
                    <a:pt x="147320" y="883920"/>
                  </a:lnTo>
                  <a:lnTo>
                    <a:pt x="100757" y="876408"/>
                  </a:lnTo>
                  <a:lnTo>
                    <a:pt x="60317" y="855493"/>
                  </a:lnTo>
                  <a:lnTo>
                    <a:pt x="28426" y="823602"/>
                  </a:lnTo>
                  <a:lnTo>
                    <a:pt x="7511" y="783162"/>
                  </a:lnTo>
                  <a:lnTo>
                    <a:pt x="0" y="736600"/>
                  </a:lnTo>
                  <a:lnTo>
                    <a:pt x="0" y="147320"/>
                  </a:lnTo>
                  <a:close/>
                </a:path>
              </a:pathLst>
            </a:custGeom>
            <a:ln w="9143">
              <a:solidFill>
                <a:srgbClr val="A2CE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804163" y="4851908"/>
            <a:ext cx="2820035" cy="79375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26060" marR="5080" indent="-213995">
              <a:lnSpc>
                <a:spcPct val="101099"/>
              </a:lnSpc>
              <a:spcBef>
                <a:spcPts val="60"/>
              </a:spcBef>
            </a:pPr>
            <a:r>
              <a:rPr sz="3200" b="1" dirty="0">
                <a:solidFill>
                  <a:srgbClr val="0000CC"/>
                </a:solidFill>
                <a:latin typeface="Times New Roman"/>
                <a:cs typeface="Times New Roman"/>
              </a:rPr>
              <a:t>Контекст</a:t>
            </a:r>
            <a:r>
              <a:rPr sz="3200" b="1" spc="-7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(личный, </a:t>
            </a:r>
            <a:r>
              <a:rPr sz="1800" b="1" spc="-43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местный,</a:t>
            </a:r>
            <a:r>
              <a:rPr sz="18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глобальный)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7456741" y="3753421"/>
            <a:ext cx="4180840" cy="823594"/>
            <a:chOff x="7456741" y="3753421"/>
            <a:chExt cx="4180840" cy="823594"/>
          </a:xfrm>
        </p:grpSpPr>
        <p:sp>
          <p:nvSpPr>
            <p:cNvPr id="31" name="object 31"/>
            <p:cNvSpPr/>
            <p:nvPr/>
          </p:nvSpPr>
          <p:spPr>
            <a:xfrm>
              <a:off x="7461504" y="3758184"/>
              <a:ext cx="4171315" cy="814069"/>
            </a:xfrm>
            <a:custGeom>
              <a:avLst/>
              <a:gdLst/>
              <a:ahLst/>
              <a:cxnLst/>
              <a:rect l="l" t="t" r="r" b="b"/>
              <a:pathLst>
                <a:path w="4171315" h="814070">
                  <a:moveTo>
                    <a:pt x="4035552" y="0"/>
                  </a:moveTo>
                  <a:lnTo>
                    <a:pt x="135636" y="0"/>
                  </a:lnTo>
                  <a:lnTo>
                    <a:pt x="92756" y="6912"/>
                  </a:lnTo>
                  <a:lnTo>
                    <a:pt x="55522" y="26164"/>
                  </a:lnTo>
                  <a:lnTo>
                    <a:pt x="26164" y="55522"/>
                  </a:lnTo>
                  <a:lnTo>
                    <a:pt x="6912" y="92756"/>
                  </a:lnTo>
                  <a:lnTo>
                    <a:pt x="0" y="135636"/>
                  </a:lnTo>
                  <a:lnTo>
                    <a:pt x="0" y="678180"/>
                  </a:lnTo>
                  <a:lnTo>
                    <a:pt x="6912" y="721059"/>
                  </a:lnTo>
                  <a:lnTo>
                    <a:pt x="26164" y="758293"/>
                  </a:lnTo>
                  <a:lnTo>
                    <a:pt x="55522" y="787651"/>
                  </a:lnTo>
                  <a:lnTo>
                    <a:pt x="92756" y="806903"/>
                  </a:lnTo>
                  <a:lnTo>
                    <a:pt x="135636" y="813816"/>
                  </a:lnTo>
                  <a:lnTo>
                    <a:pt x="4035552" y="813816"/>
                  </a:lnTo>
                  <a:lnTo>
                    <a:pt x="4078431" y="806903"/>
                  </a:lnTo>
                  <a:lnTo>
                    <a:pt x="4115665" y="787651"/>
                  </a:lnTo>
                  <a:lnTo>
                    <a:pt x="4145023" y="758293"/>
                  </a:lnTo>
                  <a:lnTo>
                    <a:pt x="4164275" y="721059"/>
                  </a:lnTo>
                  <a:lnTo>
                    <a:pt x="4171188" y="678180"/>
                  </a:lnTo>
                  <a:lnTo>
                    <a:pt x="4171188" y="135636"/>
                  </a:lnTo>
                  <a:lnTo>
                    <a:pt x="4164275" y="92756"/>
                  </a:lnTo>
                  <a:lnTo>
                    <a:pt x="4145023" y="55522"/>
                  </a:lnTo>
                  <a:lnTo>
                    <a:pt x="4115665" y="26164"/>
                  </a:lnTo>
                  <a:lnTo>
                    <a:pt x="4078431" y="6912"/>
                  </a:lnTo>
                  <a:lnTo>
                    <a:pt x="4035552" y="0"/>
                  </a:lnTo>
                  <a:close/>
                </a:path>
              </a:pathLst>
            </a:custGeom>
            <a:solidFill>
              <a:srgbClr val="A2CE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461504" y="3758184"/>
              <a:ext cx="4171315" cy="814069"/>
            </a:xfrm>
            <a:custGeom>
              <a:avLst/>
              <a:gdLst/>
              <a:ahLst/>
              <a:cxnLst/>
              <a:rect l="l" t="t" r="r" b="b"/>
              <a:pathLst>
                <a:path w="4171315" h="814070">
                  <a:moveTo>
                    <a:pt x="0" y="135636"/>
                  </a:moveTo>
                  <a:lnTo>
                    <a:pt x="6912" y="92756"/>
                  </a:lnTo>
                  <a:lnTo>
                    <a:pt x="26164" y="55522"/>
                  </a:lnTo>
                  <a:lnTo>
                    <a:pt x="55522" y="26164"/>
                  </a:lnTo>
                  <a:lnTo>
                    <a:pt x="92756" y="6912"/>
                  </a:lnTo>
                  <a:lnTo>
                    <a:pt x="135636" y="0"/>
                  </a:lnTo>
                  <a:lnTo>
                    <a:pt x="4035552" y="0"/>
                  </a:lnTo>
                  <a:lnTo>
                    <a:pt x="4078431" y="6912"/>
                  </a:lnTo>
                  <a:lnTo>
                    <a:pt x="4115665" y="26164"/>
                  </a:lnTo>
                  <a:lnTo>
                    <a:pt x="4145023" y="55522"/>
                  </a:lnTo>
                  <a:lnTo>
                    <a:pt x="4164275" y="92756"/>
                  </a:lnTo>
                  <a:lnTo>
                    <a:pt x="4171188" y="135636"/>
                  </a:lnTo>
                  <a:lnTo>
                    <a:pt x="4171188" y="678180"/>
                  </a:lnTo>
                  <a:lnTo>
                    <a:pt x="4164275" y="721059"/>
                  </a:lnTo>
                  <a:lnTo>
                    <a:pt x="4145023" y="758293"/>
                  </a:lnTo>
                  <a:lnTo>
                    <a:pt x="4115665" y="787651"/>
                  </a:lnTo>
                  <a:lnTo>
                    <a:pt x="4078431" y="806903"/>
                  </a:lnTo>
                  <a:lnTo>
                    <a:pt x="4035552" y="813816"/>
                  </a:lnTo>
                  <a:lnTo>
                    <a:pt x="135636" y="813816"/>
                  </a:lnTo>
                  <a:lnTo>
                    <a:pt x="92756" y="806903"/>
                  </a:lnTo>
                  <a:lnTo>
                    <a:pt x="55522" y="787651"/>
                  </a:lnTo>
                  <a:lnTo>
                    <a:pt x="26164" y="758293"/>
                  </a:lnTo>
                  <a:lnTo>
                    <a:pt x="6912" y="721059"/>
                  </a:lnTo>
                  <a:lnTo>
                    <a:pt x="0" y="678180"/>
                  </a:lnTo>
                  <a:lnTo>
                    <a:pt x="0" y="135636"/>
                  </a:lnTo>
                  <a:close/>
                </a:path>
              </a:pathLst>
            </a:custGeom>
            <a:ln w="9144">
              <a:solidFill>
                <a:srgbClr val="A2CE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7979664" y="4887467"/>
            <a:ext cx="4057015" cy="1009015"/>
            <a:chOff x="7979664" y="4887467"/>
            <a:chExt cx="4057015" cy="1009015"/>
          </a:xfrm>
        </p:grpSpPr>
        <p:sp>
          <p:nvSpPr>
            <p:cNvPr id="34" name="object 34"/>
            <p:cNvSpPr/>
            <p:nvPr/>
          </p:nvSpPr>
          <p:spPr>
            <a:xfrm>
              <a:off x="7984236" y="4892039"/>
              <a:ext cx="4048125" cy="1000125"/>
            </a:xfrm>
            <a:custGeom>
              <a:avLst/>
              <a:gdLst/>
              <a:ahLst/>
              <a:cxnLst/>
              <a:rect l="l" t="t" r="r" b="b"/>
              <a:pathLst>
                <a:path w="4048125" h="1000125">
                  <a:moveTo>
                    <a:pt x="3881120" y="0"/>
                  </a:moveTo>
                  <a:lnTo>
                    <a:pt x="166624" y="0"/>
                  </a:lnTo>
                  <a:lnTo>
                    <a:pt x="122310" y="5948"/>
                  </a:lnTo>
                  <a:lnTo>
                    <a:pt x="82502" y="22737"/>
                  </a:lnTo>
                  <a:lnTo>
                    <a:pt x="48783" y="48783"/>
                  </a:lnTo>
                  <a:lnTo>
                    <a:pt x="22737" y="82502"/>
                  </a:lnTo>
                  <a:lnTo>
                    <a:pt x="5948" y="122310"/>
                  </a:lnTo>
                  <a:lnTo>
                    <a:pt x="0" y="166624"/>
                  </a:lnTo>
                  <a:lnTo>
                    <a:pt x="0" y="833120"/>
                  </a:lnTo>
                  <a:lnTo>
                    <a:pt x="5948" y="877415"/>
                  </a:lnTo>
                  <a:lnTo>
                    <a:pt x="22737" y="917218"/>
                  </a:lnTo>
                  <a:lnTo>
                    <a:pt x="48783" y="950941"/>
                  </a:lnTo>
                  <a:lnTo>
                    <a:pt x="82502" y="976995"/>
                  </a:lnTo>
                  <a:lnTo>
                    <a:pt x="122310" y="993792"/>
                  </a:lnTo>
                  <a:lnTo>
                    <a:pt x="166624" y="999744"/>
                  </a:lnTo>
                  <a:lnTo>
                    <a:pt x="3881120" y="999744"/>
                  </a:lnTo>
                  <a:lnTo>
                    <a:pt x="3925433" y="993792"/>
                  </a:lnTo>
                  <a:lnTo>
                    <a:pt x="3965241" y="976995"/>
                  </a:lnTo>
                  <a:lnTo>
                    <a:pt x="3998960" y="950941"/>
                  </a:lnTo>
                  <a:lnTo>
                    <a:pt x="4025006" y="917218"/>
                  </a:lnTo>
                  <a:lnTo>
                    <a:pt x="4041795" y="877415"/>
                  </a:lnTo>
                  <a:lnTo>
                    <a:pt x="4047744" y="833120"/>
                  </a:lnTo>
                  <a:lnTo>
                    <a:pt x="4047744" y="166624"/>
                  </a:lnTo>
                  <a:lnTo>
                    <a:pt x="4041795" y="122310"/>
                  </a:lnTo>
                  <a:lnTo>
                    <a:pt x="4025006" y="82502"/>
                  </a:lnTo>
                  <a:lnTo>
                    <a:pt x="3998960" y="48783"/>
                  </a:lnTo>
                  <a:lnTo>
                    <a:pt x="3965241" y="22737"/>
                  </a:lnTo>
                  <a:lnTo>
                    <a:pt x="3925433" y="5948"/>
                  </a:lnTo>
                  <a:lnTo>
                    <a:pt x="3881120" y="0"/>
                  </a:lnTo>
                  <a:close/>
                </a:path>
              </a:pathLst>
            </a:custGeom>
            <a:solidFill>
              <a:srgbClr val="A2CE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984236" y="4892039"/>
              <a:ext cx="4048125" cy="1000125"/>
            </a:xfrm>
            <a:custGeom>
              <a:avLst/>
              <a:gdLst/>
              <a:ahLst/>
              <a:cxnLst/>
              <a:rect l="l" t="t" r="r" b="b"/>
              <a:pathLst>
                <a:path w="4048125" h="1000125">
                  <a:moveTo>
                    <a:pt x="0" y="166624"/>
                  </a:moveTo>
                  <a:lnTo>
                    <a:pt x="5948" y="122310"/>
                  </a:lnTo>
                  <a:lnTo>
                    <a:pt x="22737" y="82502"/>
                  </a:lnTo>
                  <a:lnTo>
                    <a:pt x="48783" y="48783"/>
                  </a:lnTo>
                  <a:lnTo>
                    <a:pt x="82502" y="22737"/>
                  </a:lnTo>
                  <a:lnTo>
                    <a:pt x="122310" y="5948"/>
                  </a:lnTo>
                  <a:lnTo>
                    <a:pt x="166624" y="0"/>
                  </a:lnTo>
                  <a:lnTo>
                    <a:pt x="3881120" y="0"/>
                  </a:lnTo>
                  <a:lnTo>
                    <a:pt x="3925433" y="5948"/>
                  </a:lnTo>
                  <a:lnTo>
                    <a:pt x="3965241" y="22737"/>
                  </a:lnTo>
                  <a:lnTo>
                    <a:pt x="3998960" y="48783"/>
                  </a:lnTo>
                  <a:lnTo>
                    <a:pt x="4025006" y="82502"/>
                  </a:lnTo>
                  <a:lnTo>
                    <a:pt x="4041795" y="122310"/>
                  </a:lnTo>
                  <a:lnTo>
                    <a:pt x="4047744" y="166624"/>
                  </a:lnTo>
                  <a:lnTo>
                    <a:pt x="4047744" y="833120"/>
                  </a:lnTo>
                  <a:lnTo>
                    <a:pt x="4041795" y="877415"/>
                  </a:lnTo>
                  <a:lnTo>
                    <a:pt x="4025006" y="917218"/>
                  </a:lnTo>
                  <a:lnTo>
                    <a:pt x="3998960" y="950941"/>
                  </a:lnTo>
                  <a:lnTo>
                    <a:pt x="3965241" y="976995"/>
                  </a:lnTo>
                  <a:lnTo>
                    <a:pt x="3925433" y="993792"/>
                  </a:lnTo>
                  <a:lnTo>
                    <a:pt x="3881120" y="999744"/>
                  </a:lnTo>
                  <a:lnTo>
                    <a:pt x="166624" y="999744"/>
                  </a:lnTo>
                  <a:lnTo>
                    <a:pt x="122310" y="993792"/>
                  </a:lnTo>
                  <a:lnTo>
                    <a:pt x="82502" y="976995"/>
                  </a:lnTo>
                  <a:lnTo>
                    <a:pt x="48783" y="950941"/>
                  </a:lnTo>
                  <a:lnTo>
                    <a:pt x="22737" y="917218"/>
                  </a:lnTo>
                  <a:lnTo>
                    <a:pt x="5948" y="877415"/>
                  </a:lnTo>
                  <a:lnTo>
                    <a:pt x="0" y="833120"/>
                  </a:lnTo>
                  <a:lnTo>
                    <a:pt x="0" y="166624"/>
                  </a:lnTo>
                  <a:close/>
                </a:path>
              </a:pathLst>
            </a:custGeom>
            <a:ln w="9144">
              <a:solidFill>
                <a:srgbClr val="A2CE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8017891" y="3715003"/>
            <a:ext cx="3811904" cy="21863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845" marR="756920" indent="-27178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Ко</a:t>
            </a:r>
            <a:r>
              <a:rPr sz="2800" b="1" dirty="0">
                <a:solidFill>
                  <a:srgbClr val="0000CC"/>
                </a:solidFill>
                <a:latin typeface="Times New Roman"/>
                <a:cs typeface="Times New Roman"/>
              </a:rPr>
              <a:t>м</a:t>
            </a:r>
            <a:r>
              <a:rPr sz="28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пе</a:t>
            </a:r>
            <a:r>
              <a:rPr sz="28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т</a:t>
            </a:r>
            <a:r>
              <a:rPr sz="2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ен</a:t>
            </a:r>
            <a:r>
              <a:rPr sz="28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т</a:t>
            </a:r>
            <a:r>
              <a:rPr sz="28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ност</a:t>
            </a:r>
            <a:r>
              <a:rPr sz="2800" b="1" spc="-15" dirty="0">
                <a:solidFill>
                  <a:srgbClr val="0000CC"/>
                </a:solidFill>
                <a:latin typeface="Times New Roman"/>
                <a:cs typeface="Times New Roman"/>
              </a:rPr>
              <a:t>н</a:t>
            </a:r>
            <a:r>
              <a:rPr sz="2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ая  область</a:t>
            </a:r>
            <a:r>
              <a:rPr sz="28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оценки</a:t>
            </a:r>
            <a:endParaRPr sz="2800">
              <a:latin typeface="Times New Roman"/>
              <a:cs typeface="Times New Roman"/>
            </a:endParaRPr>
          </a:p>
          <a:p>
            <a:pPr marL="184785" marR="5080" algn="ctr">
              <a:lnSpc>
                <a:spcPct val="100400"/>
              </a:lnSpc>
              <a:spcBef>
                <a:spcPts val="2340"/>
              </a:spcBef>
              <a:tabLst>
                <a:tab pos="1521460" algn="l"/>
              </a:tabLst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Уровень	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поз</a:t>
            </a:r>
            <a:r>
              <a:rPr sz="24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н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авательных  действий</a:t>
            </a:r>
            <a:r>
              <a:rPr sz="2400" b="1" spc="-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(низкий,</a:t>
            </a:r>
            <a:r>
              <a:rPr sz="1800" b="1" spc="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средний, </a:t>
            </a:r>
            <a:r>
              <a:rPr sz="18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высокий)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148328" y="4174363"/>
            <a:ext cx="3760470" cy="1297305"/>
          </a:xfrm>
          <a:custGeom>
            <a:avLst/>
            <a:gdLst/>
            <a:ahLst/>
            <a:cxnLst/>
            <a:rect l="l" t="t" r="r" b="b"/>
            <a:pathLst>
              <a:path w="3760470" h="1297304">
                <a:moveTo>
                  <a:pt x="778129" y="11811"/>
                </a:moveTo>
                <a:lnTo>
                  <a:pt x="773557" y="127"/>
                </a:lnTo>
                <a:lnTo>
                  <a:pt x="399173" y="148361"/>
                </a:lnTo>
                <a:lnTo>
                  <a:pt x="387477" y="118872"/>
                </a:lnTo>
                <a:lnTo>
                  <a:pt x="330708" y="182245"/>
                </a:lnTo>
                <a:lnTo>
                  <a:pt x="415544" y="189611"/>
                </a:lnTo>
                <a:lnTo>
                  <a:pt x="405714" y="164846"/>
                </a:lnTo>
                <a:lnTo>
                  <a:pt x="403860" y="160172"/>
                </a:lnTo>
                <a:lnTo>
                  <a:pt x="778129" y="11811"/>
                </a:lnTo>
                <a:close/>
              </a:path>
              <a:path w="3760470" h="1297304">
                <a:moveTo>
                  <a:pt x="1159764" y="109601"/>
                </a:moveTo>
                <a:lnTo>
                  <a:pt x="1150874" y="100457"/>
                </a:lnTo>
                <a:lnTo>
                  <a:pt x="49809" y="1186408"/>
                </a:lnTo>
                <a:lnTo>
                  <a:pt x="27559" y="1163828"/>
                </a:lnTo>
                <a:lnTo>
                  <a:pt x="0" y="1244473"/>
                </a:lnTo>
                <a:lnTo>
                  <a:pt x="81026" y="1218057"/>
                </a:lnTo>
                <a:lnTo>
                  <a:pt x="67500" y="1204341"/>
                </a:lnTo>
                <a:lnTo>
                  <a:pt x="58699" y="1195425"/>
                </a:lnTo>
                <a:lnTo>
                  <a:pt x="1159764" y="109601"/>
                </a:lnTo>
                <a:close/>
              </a:path>
              <a:path w="3760470" h="1297304">
                <a:moveTo>
                  <a:pt x="3276981" y="173990"/>
                </a:moveTo>
                <a:lnTo>
                  <a:pt x="3262490" y="159131"/>
                </a:lnTo>
                <a:lnTo>
                  <a:pt x="3217545" y="113030"/>
                </a:lnTo>
                <a:lnTo>
                  <a:pt x="3207118" y="143040"/>
                </a:lnTo>
                <a:lnTo>
                  <a:pt x="2795524" y="0"/>
                </a:lnTo>
                <a:lnTo>
                  <a:pt x="2791460" y="11938"/>
                </a:lnTo>
                <a:lnTo>
                  <a:pt x="3202965" y="154990"/>
                </a:lnTo>
                <a:lnTo>
                  <a:pt x="3192526" y="185039"/>
                </a:lnTo>
                <a:lnTo>
                  <a:pt x="3276981" y="173990"/>
                </a:lnTo>
                <a:close/>
              </a:path>
              <a:path w="3760470" h="1297304">
                <a:moveTo>
                  <a:pt x="3760216" y="1296924"/>
                </a:moveTo>
                <a:lnTo>
                  <a:pt x="3747998" y="1254633"/>
                </a:lnTo>
                <a:lnTo>
                  <a:pt x="3736594" y="1215136"/>
                </a:lnTo>
                <a:lnTo>
                  <a:pt x="3713251" y="1236675"/>
                </a:lnTo>
                <a:lnTo>
                  <a:pt x="2665603" y="100711"/>
                </a:lnTo>
                <a:lnTo>
                  <a:pt x="2656205" y="109347"/>
                </a:lnTo>
                <a:lnTo>
                  <a:pt x="3703942" y="1245273"/>
                </a:lnTo>
                <a:lnTo>
                  <a:pt x="3680587" y="1266825"/>
                </a:lnTo>
                <a:lnTo>
                  <a:pt x="3760216" y="1296924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11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200" spc="-25" dirty="0"/>
              <a:t>Формирование</a:t>
            </a:r>
            <a:r>
              <a:rPr sz="3200" spc="25" dirty="0"/>
              <a:t> </a:t>
            </a:r>
            <a:r>
              <a:rPr sz="3200" spc="-30" dirty="0"/>
              <a:t>естественно-научной	</a:t>
            </a:r>
            <a:r>
              <a:rPr sz="3200" spc="-25" dirty="0"/>
              <a:t>грамотности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9933" y="853821"/>
            <a:ext cx="11791315" cy="4525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635" algn="ctr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Типы</a:t>
            </a:r>
            <a:r>
              <a:rPr sz="2800" b="1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научного</a:t>
            </a:r>
            <a:r>
              <a:rPr sz="2800" b="1" spc="-15" dirty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CC"/>
                </a:solidFill>
                <a:latin typeface="Calibri"/>
                <a:cs typeface="Calibri"/>
              </a:rPr>
              <a:t>знания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800"/>
              </a:lnSpc>
              <a:spcBef>
                <a:spcPts val="2250"/>
              </a:spcBef>
              <a:buClr>
                <a:srgbClr val="000000"/>
              </a:buClr>
              <a:buFont typeface="Calibri"/>
              <a:buChar char="•"/>
              <a:tabLst>
                <a:tab pos="272415" algn="l"/>
              </a:tabLst>
            </a:pPr>
            <a:r>
              <a:rPr sz="2800" b="1" spc="-25" dirty="0">
                <a:solidFill>
                  <a:srgbClr val="3A2294"/>
                </a:solidFill>
                <a:latin typeface="Calibri"/>
                <a:cs typeface="Calibri"/>
              </a:rPr>
              <a:t>Содержательное</a:t>
            </a:r>
            <a:r>
              <a:rPr sz="2800" b="1" spc="45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3A2294"/>
                </a:solidFill>
                <a:latin typeface="Calibri"/>
                <a:cs typeface="Calibri"/>
              </a:rPr>
              <a:t>знание</a:t>
            </a:r>
            <a:r>
              <a:rPr sz="2400" spc="-5" dirty="0">
                <a:latin typeface="Calibri"/>
                <a:cs typeface="Calibri"/>
              </a:rPr>
              <a:t>,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знание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научного </a:t>
            </a:r>
            <a:r>
              <a:rPr sz="2400" spc="-15" dirty="0">
                <a:latin typeface="Calibri"/>
                <a:cs typeface="Calibri"/>
              </a:rPr>
              <a:t>содержания,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относящегося</a:t>
            </a:r>
            <a:r>
              <a:rPr sz="2400" dirty="0">
                <a:latin typeface="Calibri"/>
                <a:cs typeface="Calibri"/>
              </a:rPr>
              <a:t> к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следующим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областям:</a:t>
            </a:r>
            <a:endParaRPr sz="24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solidFill>
                  <a:srgbClr val="3A2294"/>
                </a:solidFill>
                <a:latin typeface="Calibri"/>
                <a:cs typeface="Calibri"/>
              </a:rPr>
              <a:t>«Физические</a:t>
            </a:r>
            <a:r>
              <a:rPr sz="2400" b="1" spc="-10" dirty="0">
                <a:solidFill>
                  <a:srgbClr val="3A2294"/>
                </a:solidFill>
                <a:latin typeface="Calibri"/>
                <a:cs typeface="Calibri"/>
              </a:rPr>
              <a:t> системы»</a:t>
            </a:r>
            <a:endParaRPr sz="24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dirty="0">
                <a:solidFill>
                  <a:srgbClr val="3A2294"/>
                </a:solidFill>
                <a:latin typeface="Calibri"/>
                <a:cs typeface="Calibri"/>
              </a:rPr>
              <a:t>«Живые</a:t>
            </a:r>
            <a:r>
              <a:rPr sz="2400" b="1" spc="-30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3A2294"/>
                </a:solidFill>
                <a:latin typeface="Calibri"/>
                <a:cs typeface="Calibri"/>
              </a:rPr>
              <a:t>системы»</a:t>
            </a:r>
            <a:endParaRPr sz="24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solidFill>
                  <a:srgbClr val="3A2294"/>
                </a:solidFill>
                <a:latin typeface="Calibri"/>
                <a:cs typeface="Calibri"/>
              </a:rPr>
              <a:t>«Науки</a:t>
            </a:r>
            <a:r>
              <a:rPr sz="2400" b="1" spc="-35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3A2294"/>
                </a:solidFill>
                <a:latin typeface="Calibri"/>
                <a:cs typeface="Calibri"/>
              </a:rPr>
              <a:t>о</a:t>
            </a:r>
            <a:r>
              <a:rPr sz="2400" b="1" spc="-25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A2294"/>
                </a:solidFill>
                <a:latin typeface="Calibri"/>
                <a:cs typeface="Calibri"/>
              </a:rPr>
              <a:t>Земле</a:t>
            </a:r>
            <a:r>
              <a:rPr sz="2400" b="1" spc="-20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3A2294"/>
                </a:solidFill>
                <a:latin typeface="Calibri"/>
                <a:cs typeface="Calibri"/>
              </a:rPr>
              <a:t>и</a:t>
            </a:r>
            <a:r>
              <a:rPr sz="2400" b="1" spc="-10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A2294"/>
                </a:solidFill>
                <a:latin typeface="Calibri"/>
                <a:cs typeface="Calibri"/>
              </a:rPr>
              <a:t>Вселенной»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Calibri"/>
              <a:cs typeface="Calibri"/>
            </a:endParaRPr>
          </a:p>
          <a:p>
            <a:pPr marL="233679" indent="-221615">
              <a:lnSpc>
                <a:spcPct val="100000"/>
              </a:lnSpc>
              <a:buClr>
                <a:srgbClr val="000000"/>
              </a:buClr>
              <a:buSzPct val="85714"/>
              <a:buFont typeface="Calibri"/>
              <a:buChar char="•"/>
              <a:tabLst>
                <a:tab pos="234315" algn="l"/>
              </a:tabLst>
            </a:pPr>
            <a:r>
              <a:rPr sz="2800" b="1" spc="-15" dirty="0">
                <a:solidFill>
                  <a:srgbClr val="3A2294"/>
                </a:solidFill>
                <a:latin typeface="Calibri"/>
                <a:cs typeface="Calibri"/>
              </a:rPr>
              <a:t>Процедурное</a:t>
            </a:r>
            <a:r>
              <a:rPr sz="2800" b="1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3A2294"/>
                </a:solidFill>
                <a:latin typeface="Calibri"/>
                <a:cs typeface="Calibri"/>
              </a:rPr>
              <a:t>знание</a:t>
            </a:r>
            <a:r>
              <a:rPr sz="2400" spc="-5" dirty="0">
                <a:latin typeface="Calibri"/>
                <a:cs typeface="Calibri"/>
              </a:rPr>
              <a:t>,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знание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разнообразных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методов,</a:t>
            </a:r>
            <a:r>
              <a:rPr sz="2400" b="1" spc="-10" dirty="0">
                <a:latin typeface="Calibri"/>
                <a:cs typeface="Calibri"/>
              </a:rPr>
              <a:t> используемых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для</a:t>
            </a:r>
            <a:endParaRPr sz="2400">
              <a:latin typeface="Calibri"/>
              <a:cs typeface="Calibri"/>
            </a:endParaRPr>
          </a:p>
          <a:p>
            <a:pPr marL="12700" marR="28575">
              <a:lnSpc>
                <a:spcPct val="100000"/>
              </a:lnSpc>
              <a:spcBef>
                <a:spcPts val="30"/>
              </a:spcBef>
            </a:pPr>
            <a:r>
              <a:rPr sz="2400" b="1" spc="-5" dirty="0">
                <a:latin typeface="Calibri"/>
                <a:cs typeface="Calibri"/>
              </a:rPr>
              <a:t>получения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научного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знания</a:t>
            </a:r>
            <a:r>
              <a:rPr sz="2400" spc="-5" dirty="0">
                <a:latin typeface="Calibri"/>
                <a:cs typeface="Calibri"/>
              </a:rPr>
              <a:t>,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10" dirty="0">
                <a:latin typeface="Calibri"/>
                <a:cs typeface="Calibri"/>
              </a:rPr>
              <a:t> также </a:t>
            </a:r>
            <a:r>
              <a:rPr sz="2400" b="1" dirty="0">
                <a:latin typeface="Calibri"/>
                <a:cs typeface="Calibri"/>
              </a:rPr>
              <a:t>знание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стандартных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исследовательских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процедур</a:t>
            </a:r>
            <a:r>
              <a:rPr sz="2400" spc="-15" dirty="0">
                <a:latin typeface="Calibri"/>
                <a:cs typeface="Calibri"/>
              </a:rPr>
              <a:t>. 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нашей </a:t>
            </a:r>
            <a:r>
              <a:rPr sz="2400" spc="-10" dirty="0">
                <a:latin typeface="Calibri"/>
                <a:cs typeface="Calibri"/>
              </a:rPr>
              <a:t>практике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комплекс </a:t>
            </a:r>
            <a:r>
              <a:rPr sz="2400" dirty="0">
                <a:latin typeface="Calibri"/>
                <a:cs typeface="Calibri"/>
              </a:rPr>
              <a:t>знаний,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умений,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компетентностей,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относящихся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типу 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процедурного</a:t>
            </a:r>
            <a:r>
              <a:rPr sz="2400" b="1" spc="2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знания</a:t>
            </a:r>
            <a:r>
              <a:rPr sz="2400" spc="-5" dirty="0">
                <a:latin typeface="Calibri"/>
                <a:cs typeface="Calibri"/>
              </a:rPr>
              <a:t>,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принято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объединять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под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рубрикой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3A2294"/>
                </a:solidFill>
                <a:latin typeface="Calibri"/>
                <a:cs typeface="Calibri"/>
              </a:rPr>
              <a:t>«Методы</a:t>
            </a:r>
            <a:r>
              <a:rPr sz="2400" b="1" spc="-10" dirty="0">
                <a:solidFill>
                  <a:srgbClr val="3A2294"/>
                </a:solidFill>
                <a:latin typeface="Calibri"/>
                <a:cs typeface="Calibri"/>
              </a:rPr>
              <a:t> научного</a:t>
            </a:r>
            <a:r>
              <a:rPr sz="2400" b="1" spc="5" dirty="0">
                <a:solidFill>
                  <a:srgbClr val="3A229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3A2294"/>
                </a:solidFill>
                <a:latin typeface="Calibri"/>
                <a:cs typeface="Calibri"/>
              </a:rPr>
              <a:t>познания»</a:t>
            </a:r>
            <a:r>
              <a:rPr sz="2400" spc="-5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623047" y="2098548"/>
            <a:ext cx="1412748" cy="1438655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311140" y="2368295"/>
            <a:ext cx="1690115" cy="1056131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730701" y="2318004"/>
            <a:ext cx="1540320" cy="1135911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8307" y="5535167"/>
            <a:ext cx="1135380" cy="1004316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52600" y="5518403"/>
            <a:ext cx="1533144" cy="102108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564368" y="5498591"/>
            <a:ext cx="1338072" cy="1100327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584447" y="5496316"/>
            <a:ext cx="1620012" cy="1114795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512308" y="5593696"/>
            <a:ext cx="1505712" cy="988459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325868" y="5535167"/>
            <a:ext cx="1235964" cy="984504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015983" y="5375147"/>
            <a:ext cx="1094231" cy="1257300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12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74191" y="195071"/>
            <a:ext cx="203200" cy="254635"/>
          </a:xfrm>
          <a:custGeom>
            <a:avLst/>
            <a:gdLst/>
            <a:ahLst/>
            <a:cxnLst/>
            <a:rect l="l" t="t" r="r" b="b"/>
            <a:pathLst>
              <a:path w="203200" h="254634">
                <a:moveTo>
                  <a:pt x="101993" y="0"/>
                </a:moveTo>
                <a:lnTo>
                  <a:pt x="0" y="27939"/>
                </a:lnTo>
                <a:lnTo>
                  <a:pt x="13512" y="219710"/>
                </a:lnTo>
                <a:lnTo>
                  <a:pt x="51473" y="235076"/>
                </a:lnTo>
                <a:lnTo>
                  <a:pt x="101993" y="254507"/>
                </a:lnTo>
                <a:lnTo>
                  <a:pt x="133063" y="242062"/>
                </a:lnTo>
                <a:lnTo>
                  <a:pt x="101993" y="242062"/>
                </a:lnTo>
                <a:lnTo>
                  <a:pt x="24447" y="211454"/>
                </a:lnTo>
                <a:lnTo>
                  <a:pt x="17691" y="126619"/>
                </a:lnTo>
                <a:lnTo>
                  <a:pt x="37428" y="126619"/>
                </a:lnTo>
                <a:lnTo>
                  <a:pt x="51473" y="102870"/>
                </a:lnTo>
                <a:lnTo>
                  <a:pt x="62414" y="84835"/>
                </a:lnTo>
                <a:lnTo>
                  <a:pt x="33781" y="84835"/>
                </a:lnTo>
                <a:lnTo>
                  <a:pt x="33781" y="61213"/>
                </a:lnTo>
                <a:lnTo>
                  <a:pt x="32499" y="30606"/>
                </a:lnTo>
                <a:lnTo>
                  <a:pt x="51473" y="25019"/>
                </a:lnTo>
                <a:lnTo>
                  <a:pt x="72072" y="19430"/>
                </a:lnTo>
                <a:lnTo>
                  <a:pt x="101993" y="19430"/>
                </a:lnTo>
                <a:lnTo>
                  <a:pt x="101993" y="11175"/>
                </a:lnTo>
                <a:lnTo>
                  <a:pt x="142273" y="11175"/>
                </a:lnTo>
                <a:lnTo>
                  <a:pt x="101993" y="0"/>
                </a:lnTo>
                <a:close/>
              </a:path>
              <a:path w="203200" h="254634">
                <a:moveTo>
                  <a:pt x="131914" y="45974"/>
                </a:moveTo>
                <a:lnTo>
                  <a:pt x="130619" y="130555"/>
                </a:lnTo>
                <a:lnTo>
                  <a:pt x="101993" y="132206"/>
                </a:lnTo>
                <a:lnTo>
                  <a:pt x="101993" y="242062"/>
                </a:lnTo>
                <a:lnTo>
                  <a:pt x="133063" y="242062"/>
                </a:lnTo>
                <a:lnTo>
                  <a:pt x="188861" y="219710"/>
                </a:lnTo>
                <a:lnTo>
                  <a:pt x="195483" y="127888"/>
                </a:lnTo>
                <a:lnTo>
                  <a:pt x="158940" y="127888"/>
                </a:lnTo>
                <a:lnTo>
                  <a:pt x="163118" y="51307"/>
                </a:lnTo>
                <a:lnTo>
                  <a:pt x="131914" y="45974"/>
                </a:lnTo>
                <a:close/>
              </a:path>
              <a:path w="203200" h="254634">
                <a:moveTo>
                  <a:pt x="101993" y="66801"/>
                </a:moveTo>
                <a:lnTo>
                  <a:pt x="73355" y="66801"/>
                </a:lnTo>
                <a:lnTo>
                  <a:pt x="72072" y="90424"/>
                </a:lnTo>
                <a:lnTo>
                  <a:pt x="73355" y="130555"/>
                </a:lnTo>
                <a:lnTo>
                  <a:pt x="101993" y="132206"/>
                </a:lnTo>
                <a:lnTo>
                  <a:pt x="101993" y="66801"/>
                </a:lnTo>
                <a:close/>
              </a:path>
              <a:path w="203200" h="254634">
                <a:moveTo>
                  <a:pt x="37428" y="126619"/>
                </a:moveTo>
                <a:lnTo>
                  <a:pt x="17691" y="126619"/>
                </a:lnTo>
                <a:lnTo>
                  <a:pt x="36677" y="127888"/>
                </a:lnTo>
                <a:lnTo>
                  <a:pt x="37428" y="126619"/>
                </a:lnTo>
                <a:close/>
              </a:path>
              <a:path w="203200" h="254634">
                <a:moveTo>
                  <a:pt x="142273" y="11175"/>
                </a:moveTo>
                <a:lnTo>
                  <a:pt x="101993" y="11175"/>
                </a:lnTo>
                <a:lnTo>
                  <a:pt x="191757" y="36195"/>
                </a:lnTo>
                <a:lnTo>
                  <a:pt x="185000" y="126619"/>
                </a:lnTo>
                <a:lnTo>
                  <a:pt x="158940" y="127888"/>
                </a:lnTo>
                <a:lnTo>
                  <a:pt x="195483" y="127888"/>
                </a:lnTo>
                <a:lnTo>
                  <a:pt x="202692" y="27939"/>
                </a:lnTo>
                <a:lnTo>
                  <a:pt x="142273" y="11175"/>
                </a:lnTo>
                <a:close/>
              </a:path>
              <a:path w="203200" h="254634">
                <a:moveTo>
                  <a:pt x="101993" y="19430"/>
                </a:moveTo>
                <a:lnTo>
                  <a:pt x="72072" y="19430"/>
                </a:lnTo>
                <a:lnTo>
                  <a:pt x="51473" y="52958"/>
                </a:lnTo>
                <a:lnTo>
                  <a:pt x="33781" y="84835"/>
                </a:lnTo>
                <a:lnTo>
                  <a:pt x="62414" y="84835"/>
                </a:lnTo>
                <a:lnTo>
                  <a:pt x="73355" y="66801"/>
                </a:lnTo>
                <a:lnTo>
                  <a:pt x="101993" y="66801"/>
                </a:lnTo>
                <a:lnTo>
                  <a:pt x="101993" y="1943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08380" y="40335"/>
            <a:ext cx="97288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025" algn="l"/>
                <a:tab pos="956310" algn="l"/>
                <a:tab pos="7524115" algn="l"/>
              </a:tabLst>
            </a:pPr>
            <a:r>
              <a:rPr sz="2800" b="0" u="heavy" spc="-5" dirty="0">
                <a:uFill>
                  <a:solidFill>
                    <a:srgbClr val="2C2B8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800" b="0" spc="-5" dirty="0">
                <a:latin typeface="Times New Roman"/>
                <a:cs typeface="Times New Roman"/>
              </a:rPr>
              <a:t>	</a:t>
            </a:r>
            <a:r>
              <a:rPr sz="2800" spc="-30" dirty="0">
                <a:solidFill>
                  <a:schemeClr val="accent4"/>
                </a:solidFill>
                <a:latin typeface="Arial"/>
                <a:cs typeface="Arial"/>
              </a:rPr>
              <a:t>Формирование</a:t>
            </a:r>
            <a:r>
              <a:rPr sz="2800" spc="20" dirty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sz="2800" spc="-30" dirty="0">
                <a:solidFill>
                  <a:schemeClr val="accent4"/>
                </a:solidFill>
                <a:latin typeface="Arial"/>
                <a:cs typeface="Arial"/>
              </a:rPr>
              <a:t>естественнонаучной	</a:t>
            </a:r>
            <a:r>
              <a:rPr sz="2800" spc="-40" dirty="0">
                <a:solidFill>
                  <a:schemeClr val="accent4"/>
                </a:solidFill>
                <a:latin typeface="Arial"/>
                <a:cs typeface="Arial"/>
              </a:rPr>
              <a:t>грамотности</a:t>
            </a:r>
            <a:endParaRPr sz="280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5374" y="6552386"/>
            <a:ext cx="23717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АО</a:t>
            </a:r>
            <a:r>
              <a:rPr sz="1000" spc="-2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«Издательство</a:t>
            </a:r>
            <a:r>
              <a:rPr sz="1000" spc="2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26560" y="656082"/>
            <a:ext cx="49860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48740" algn="l"/>
              </a:tabLst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Уровень	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познавательных</a:t>
            </a:r>
            <a:r>
              <a:rPr sz="24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действий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34667" y="1406778"/>
            <a:ext cx="9790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19885" algn="l"/>
                <a:tab pos="3691254" algn="l"/>
                <a:tab pos="5418455" algn="l"/>
                <a:tab pos="6969759" algn="l"/>
                <a:tab pos="8888730" algn="l"/>
              </a:tabLst>
            </a:pPr>
            <a:r>
              <a:rPr sz="2400" spc="-10" dirty="0">
                <a:solidFill>
                  <a:srgbClr val="3A2294"/>
                </a:solidFill>
                <a:latin typeface="Times New Roman"/>
                <a:cs typeface="Times New Roman"/>
              </a:rPr>
              <a:t>в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ыполнять	</a:t>
            </a:r>
            <a:r>
              <a:rPr sz="2400" b="1" spc="-30" dirty="0">
                <a:solidFill>
                  <a:srgbClr val="171717"/>
                </a:solidFill>
                <a:latin typeface="Times New Roman"/>
                <a:cs typeface="Times New Roman"/>
              </a:rPr>
              <a:t>одношаговую	</a:t>
            </a:r>
            <a:r>
              <a:rPr sz="2400" b="1" spc="-10" dirty="0">
                <a:solidFill>
                  <a:srgbClr val="171717"/>
                </a:solidFill>
                <a:latin typeface="Times New Roman"/>
                <a:cs typeface="Times New Roman"/>
              </a:rPr>
              <a:t>процедуру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,	например,	распознавать	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факты,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29564" y="1406778"/>
            <a:ext cx="14090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94130" algn="l"/>
              </a:tabLst>
            </a:pP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Низкий	-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термины,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53310" y="1772234"/>
            <a:ext cx="99726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56385" algn="l"/>
                <a:tab pos="2240280" algn="l"/>
                <a:tab pos="3578860" algn="l"/>
                <a:tab pos="4262755" algn="l"/>
                <a:tab pos="5227955" algn="l"/>
                <a:tab pos="7302500" algn="l"/>
                <a:tab pos="8276590" algn="l"/>
              </a:tabLst>
            </a:pP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принципы	или	понятия,	или	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найти	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единственную	</a:t>
            </a:r>
            <a:r>
              <a:rPr sz="2400" spc="-65" dirty="0">
                <a:solidFill>
                  <a:srgbClr val="171717"/>
                </a:solidFill>
                <a:latin typeface="Times New Roman"/>
                <a:cs typeface="Times New Roman"/>
              </a:rPr>
              <a:t>точку,	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содержащую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9564" y="2062353"/>
            <a:ext cx="11395710" cy="354647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00"/>
              </a:spcBef>
            </a:pP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информацию,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на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графике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или</a:t>
            </a:r>
            <a:r>
              <a:rPr sz="2400" spc="1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в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таблице.</a:t>
            </a:r>
            <a:endParaRPr sz="24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600"/>
              </a:spcBef>
            </a:pPr>
            <a:r>
              <a:rPr sz="24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Средний</a:t>
            </a: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-</a:t>
            </a:r>
            <a:r>
              <a:rPr sz="2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3A2294"/>
                </a:solidFill>
                <a:latin typeface="Times New Roman"/>
                <a:cs typeface="Times New Roman"/>
              </a:rPr>
              <a:t>и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спользовать</a:t>
            </a:r>
            <a:r>
              <a:rPr sz="2400" spc="57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и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применять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понятийное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знание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для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описания</a:t>
            </a:r>
            <a:r>
              <a:rPr sz="2400" spc="60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или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объяснение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явлений,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выбирать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соответствующие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процедуры,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предполагающие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71717"/>
                </a:solidFill>
                <a:latin typeface="Times New Roman"/>
                <a:cs typeface="Times New Roman"/>
              </a:rPr>
              <a:t>два </a:t>
            </a:r>
            <a:r>
              <a:rPr sz="2400" b="1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171717"/>
                </a:solidFill>
                <a:latin typeface="Times New Roman"/>
                <a:cs typeface="Times New Roman"/>
              </a:rPr>
              <a:t>шага или </a:t>
            </a:r>
            <a:r>
              <a:rPr sz="2400" b="1" spc="-15" dirty="0">
                <a:solidFill>
                  <a:srgbClr val="171717"/>
                </a:solidFill>
                <a:latin typeface="Times New Roman"/>
                <a:cs typeface="Times New Roman"/>
              </a:rPr>
              <a:t>более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,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интерпретировать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или 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использовать 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простые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наборы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данных в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виде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таблиц</a:t>
            </a:r>
            <a:r>
              <a:rPr sz="2400" spc="1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или</a:t>
            </a:r>
            <a:r>
              <a:rPr sz="2400" spc="1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171717"/>
                </a:solidFill>
                <a:latin typeface="Times New Roman"/>
                <a:cs typeface="Times New Roman"/>
              </a:rPr>
              <a:t>графиков.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Высокий</a:t>
            </a:r>
            <a:r>
              <a:rPr sz="24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-</a:t>
            </a:r>
            <a:r>
              <a:rPr sz="24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анализировать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сложную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информацию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или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данные,</a:t>
            </a:r>
            <a:r>
              <a:rPr sz="2400" spc="60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обобщать</a:t>
            </a:r>
            <a:r>
              <a:rPr sz="2400" spc="58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или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оценивать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 доказательства,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обосновывать,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171717"/>
                </a:solidFill>
                <a:latin typeface="Times New Roman"/>
                <a:cs typeface="Times New Roman"/>
              </a:rPr>
              <a:t>формулировать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 выводы,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учитывая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разные </a:t>
            </a:r>
            <a:r>
              <a:rPr sz="240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источники</a:t>
            </a:r>
            <a:r>
              <a:rPr sz="2400" spc="57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информации, 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разрабатывать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план</a:t>
            </a:r>
            <a:r>
              <a:rPr sz="2400" spc="59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или последовательность </a:t>
            </a:r>
            <a:r>
              <a:rPr sz="2400" spc="-10" dirty="0">
                <a:solidFill>
                  <a:srgbClr val="171717"/>
                </a:solidFill>
                <a:latin typeface="Times New Roman"/>
                <a:cs typeface="Times New Roman"/>
              </a:rPr>
              <a:t>шагов, ведущих </a:t>
            </a:r>
            <a:r>
              <a:rPr sz="2400" spc="-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71717"/>
                </a:solidFill>
                <a:latin typeface="Times New Roman"/>
                <a:cs typeface="Times New Roman"/>
              </a:rPr>
              <a:t>к </a:t>
            </a:r>
            <a:r>
              <a:rPr sz="2400" b="1" spc="-5" dirty="0">
                <a:solidFill>
                  <a:srgbClr val="171717"/>
                </a:solidFill>
                <a:latin typeface="Times New Roman"/>
                <a:cs typeface="Times New Roman"/>
              </a:rPr>
              <a:t>решению</a:t>
            </a:r>
            <a:r>
              <a:rPr sz="2400" b="1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171717"/>
                </a:solidFill>
                <a:latin typeface="Times New Roman"/>
                <a:cs typeface="Times New Roman"/>
              </a:rPr>
              <a:t>проблемы</a:t>
            </a:r>
            <a:r>
              <a:rPr sz="2400" spc="-15" dirty="0">
                <a:solidFill>
                  <a:srgbClr val="171717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 </a:t>
            </a:r>
            <a:r>
              <a:rPr lang="ru-RU" sz="2400" dirty="0" smtClean="0"/>
              <a:t> требует  следующих компетентностей:                                                                                                     </a:t>
            </a:r>
            <a:r>
              <a:rPr lang="ru-RU" sz="2400" i="1" dirty="0" smtClean="0"/>
              <a:t>• </a:t>
            </a:r>
            <a:r>
              <a:rPr lang="ru-RU" sz="2400" b="1" dirty="0" smtClean="0"/>
              <a:t>Научно объяснять явления                                                                                                                         • Понимать основные особенности естественнонаучного исследования                                                                                                               • Интерпретировать данные и использовать научные доказательства для получения выводов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83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Формирование естественно научной функциональной грамотности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23623" y="192786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2C2B8D"/>
                </a:solidFill>
                <a:latin typeface="Calibri"/>
                <a:cs typeface="Calibri"/>
              </a:rPr>
              <a:t>13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75719" y="589787"/>
            <a:ext cx="714375" cy="0"/>
          </a:xfrm>
          <a:custGeom>
            <a:avLst/>
            <a:gdLst/>
            <a:ahLst/>
            <a:cxnLst/>
            <a:rect l="l" t="t" r="r" b="b"/>
            <a:pathLst>
              <a:path w="714375">
                <a:moveTo>
                  <a:pt x="0" y="0"/>
                </a:moveTo>
                <a:lnTo>
                  <a:pt x="713866" y="0"/>
                </a:lnTo>
              </a:path>
            </a:pathLst>
          </a:custGeom>
          <a:ln w="9144">
            <a:solidFill>
              <a:srgbClr val="2C2B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363" y="400811"/>
            <a:ext cx="483234" cy="27940"/>
          </a:xfrm>
          <a:custGeom>
            <a:avLst/>
            <a:gdLst/>
            <a:ahLst/>
            <a:cxnLst/>
            <a:rect l="l" t="t" r="r" b="b"/>
            <a:pathLst>
              <a:path w="483234" h="27940">
                <a:moveTo>
                  <a:pt x="481825" y="0"/>
                </a:moveTo>
                <a:lnTo>
                  <a:pt x="0" y="0"/>
                </a:lnTo>
                <a:lnTo>
                  <a:pt x="0" y="27432"/>
                </a:lnTo>
                <a:lnTo>
                  <a:pt x="483108" y="27432"/>
                </a:lnTo>
                <a:lnTo>
                  <a:pt x="481825" y="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192" y="195071"/>
            <a:ext cx="730250" cy="254635"/>
          </a:xfrm>
          <a:custGeom>
            <a:avLst/>
            <a:gdLst/>
            <a:ahLst/>
            <a:cxnLst/>
            <a:rect l="l" t="t" r="r" b="b"/>
            <a:pathLst>
              <a:path w="730250" h="254634">
                <a:moveTo>
                  <a:pt x="202692" y="27940"/>
                </a:moveTo>
                <a:lnTo>
                  <a:pt x="191757" y="24917"/>
                </a:lnTo>
                <a:lnTo>
                  <a:pt x="191757" y="36207"/>
                </a:lnTo>
                <a:lnTo>
                  <a:pt x="185000" y="126631"/>
                </a:lnTo>
                <a:lnTo>
                  <a:pt x="158940" y="127889"/>
                </a:lnTo>
                <a:lnTo>
                  <a:pt x="163118" y="51308"/>
                </a:lnTo>
                <a:lnTo>
                  <a:pt x="131914" y="45974"/>
                </a:lnTo>
                <a:lnTo>
                  <a:pt x="130619" y="130556"/>
                </a:lnTo>
                <a:lnTo>
                  <a:pt x="101993" y="132207"/>
                </a:lnTo>
                <a:lnTo>
                  <a:pt x="101993" y="242062"/>
                </a:lnTo>
                <a:lnTo>
                  <a:pt x="24447" y="211455"/>
                </a:lnTo>
                <a:lnTo>
                  <a:pt x="17691" y="126631"/>
                </a:lnTo>
                <a:lnTo>
                  <a:pt x="36677" y="127889"/>
                </a:lnTo>
                <a:lnTo>
                  <a:pt x="37426" y="126631"/>
                </a:lnTo>
                <a:lnTo>
                  <a:pt x="51473" y="102882"/>
                </a:lnTo>
                <a:lnTo>
                  <a:pt x="62407" y="84836"/>
                </a:lnTo>
                <a:lnTo>
                  <a:pt x="73355" y="66802"/>
                </a:lnTo>
                <a:lnTo>
                  <a:pt x="72072" y="90424"/>
                </a:lnTo>
                <a:lnTo>
                  <a:pt x="73355" y="130556"/>
                </a:lnTo>
                <a:lnTo>
                  <a:pt x="101993" y="132207"/>
                </a:lnTo>
                <a:lnTo>
                  <a:pt x="101993" y="66802"/>
                </a:lnTo>
                <a:lnTo>
                  <a:pt x="101993" y="19431"/>
                </a:lnTo>
                <a:lnTo>
                  <a:pt x="101993" y="11176"/>
                </a:lnTo>
                <a:lnTo>
                  <a:pt x="191757" y="36207"/>
                </a:lnTo>
                <a:lnTo>
                  <a:pt x="191757" y="24917"/>
                </a:lnTo>
                <a:lnTo>
                  <a:pt x="142265" y="11176"/>
                </a:lnTo>
                <a:lnTo>
                  <a:pt x="101993" y="0"/>
                </a:lnTo>
                <a:lnTo>
                  <a:pt x="72072" y="8204"/>
                </a:lnTo>
                <a:lnTo>
                  <a:pt x="72072" y="19431"/>
                </a:lnTo>
                <a:lnTo>
                  <a:pt x="51473" y="52959"/>
                </a:lnTo>
                <a:lnTo>
                  <a:pt x="33782" y="84836"/>
                </a:lnTo>
                <a:lnTo>
                  <a:pt x="33782" y="61214"/>
                </a:lnTo>
                <a:lnTo>
                  <a:pt x="32499" y="30607"/>
                </a:lnTo>
                <a:lnTo>
                  <a:pt x="51473" y="25031"/>
                </a:lnTo>
                <a:lnTo>
                  <a:pt x="72072" y="19431"/>
                </a:lnTo>
                <a:lnTo>
                  <a:pt x="72072" y="8204"/>
                </a:lnTo>
                <a:lnTo>
                  <a:pt x="0" y="27940"/>
                </a:lnTo>
                <a:lnTo>
                  <a:pt x="13512" y="219710"/>
                </a:lnTo>
                <a:lnTo>
                  <a:pt x="51473" y="235077"/>
                </a:lnTo>
                <a:lnTo>
                  <a:pt x="101993" y="254508"/>
                </a:lnTo>
                <a:lnTo>
                  <a:pt x="133057" y="242062"/>
                </a:lnTo>
                <a:lnTo>
                  <a:pt x="188861" y="219710"/>
                </a:lnTo>
                <a:lnTo>
                  <a:pt x="195478" y="127889"/>
                </a:lnTo>
                <a:lnTo>
                  <a:pt x="202692" y="27940"/>
                </a:lnTo>
                <a:close/>
              </a:path>
              <a:path w="730250" h="254634">
                <a:moveTo>
                  <a:pt x="729996" y="205740"/>
                </a:moveTo>
                <a:lnTo>
                  <a:pt x="249770" y="205740"/>
                </a:lnTo>
                <a:lnTo>
                  <a:pt x="246888" y="233172"/>
                </a:lnTo>
                <a:lnTo>
                  <a:pt x="729996" y="233172"/>
                </a:lnTo>
                <a:lnTo>
                  <a:pt x="729996" y="205740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40791" y="499872"/>
            <a:ext cx="1270000" cy="134620"/>
            <a:chOff x="240791" y="499872"/>
            <a:chExt cx="1270000" cy="1346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791" y="501396"/>
              <a:ext cx="109728" cy="10363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331" y="501396"/>
              <a:ext cx="74675" cy="1036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499872"/>
              <a:ext cx="102107" cy="1051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311" y="499872"/>
              <a:ext cx="94487" cy="10515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5611" y="501396"/>
              <a:ext cx="80772" cy="1036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768" y="501396"/>
              <a:ext cx="74675" cy="10363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779" y="501396"/>
              <a:ext cx="249935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8052" y="501396"/>
              <a:ext cx="332231" cy="103631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748027" y="0"/>
            <a:ext cx="9525" cy="601345"/>
          </a:xfrm>
          <a:custGeom>
            <a:avLst/>
            <a:gdLst/>
            <a:ahLst/>
            <a:cxnLst/>
            <a:rect l="l" t="t" r="r" b="b"/>
            <a:pathLst>
              <a:path w="9525" h="601345">
                <a:moveTo>
                  <a:pt x="0" y="601217"/>
                </a:moveTo>
                <a:lnTo>
                  <a:pt x="9144" y="601217"/>
                </a:lnTo>
                <a:lnTo>
                  <a:pt x="9144" y="0"/>
                </a:lnTo>
                <a:lnTo>
                  <a:pt x="0" y="0"/>
                </a:lnTo>
                <a:lnTo>
                  <a:pt x="0" y="601217"/>
                </a:lnTo>
                <a:close/>
              </a:path>
            </a:pathLst>
          </a:custGeom>
          <a:solidFill>
            <a:srgbClr val="2C2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2140">
              <a:lnSpc>
                <a:spcPct val="100000"/>
              </a:lnSpc>
              <a:spcBef>
                <a:spcPts val="100"/>
              </a:spcBef>
              <a:tabLst>
                <a:tab pos="7276465" algn="l"/>
              </a:tabLst>
            </a:pPr>
            <a:r>
              <a:rPr sz="3200" spc="-25" dirty="0"/>
              <a:t>Формирование</a:t>
            </a:r>
            <a:r>
              <a:rPr sz="3200" spc="25" dirty="0"/>
              <a:t> </a:t>
            </a:r>
            <a:r>
              <a:rPr sz="3200" spc="-30" dirty="0"/>
              <a:t>естественно-научной	</a:t>
            </a:r>
            <a:r>
              <a:rPr sz="3200" spc="-25" dirty="0"/>
              <a:t>грамотности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25374" y="6520688"/>
            <a:ext cx="2343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©</a:t>
            </a:r>
            <a:r>
              <a:rPr sz="1000" spc="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6908" y="6565086"/>
            <a:ext cx="6769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</a:t>
            </a:r>
            <a:r>
              <a:rPr sz="1000" spc="-1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з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д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ат</a:t>
            </a:r>
            <a:r>
              <a:rPr sz="1000" spc="-15" dirty="0">
                <a:solidFill>
                  <a:srgbClr val="A6A6A6"/>
                </a:solidFill>
                <a:latin typeface="Calibri"/>
                <a:cs typeface="Calibri"/>
              </a:rPr>
              <a:t>ел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23434" y="6565086"/>
            <a:ext cx="146050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0"/>
              </a:lnSpc>
            </a:pP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ство</a:t>
            </a:r>
            <a:r>
              <a:rPr sz="1000" spc="15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«Просвещение»,</a:t>
            </a:r>
            <a:r>
              <a:rPr sz="1000" spc="1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A6A6A6"/>
                </a:solidFill>
                <a:latin typeface="Calibri"/>
                <a:cs typeface="Calibri"/>
              </a:rPr>
              <a:t>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9318" y="779526"/>
            <a:ext cx="10688955" cy="5429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395"/>
              </a:lnSpc>
              <a:spcBef>
                <a:spcPts val="105"/>
              </a:spcBef>
            </a:pP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Кодификатор,</a:t>
            </a: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который</a:t>
            </a:r>
            <a:r>
              <a:rPr sz="20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используется для</a:t>
            </a: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разработки</a:t>
            </a:r>
            <a:r>
              <a:rPr sz="20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r>
              <a:rPr sz="20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оценки</a:t>
            </a:r>
            <a:r>
              <a:rPr sz="2000" b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выполнения</a:t>
            </a:r>
            <a:r>
              <a:rPr sz="20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заданий</a:t>
            </a:r>
            <a:r>
              <a:rPr sz="2000"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по</a:t>
            </a: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ЕНГ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1675"/>
              </a:lnSpc>
            </a:pP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(из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материалов</a:t>
            </a:r>
            <a:r>
              <a:rPr sz="1400" b="1" spc="-4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ВСЕРОССИЙСКОГО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ФОРУМА</a:t>
            </a:r>
            <a:r>
              <a:rPr sz="14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ЭКСПЕРТОВ</a:t>
            </a:r>
            <a:r>
              <a:rPr sz="1400" b="1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ПО ФУНКЦИОНАЛЬНОЙ</a:t>
            </a:r>
            <a:r>
              <a:rPr sz="1400" b="1" spc="-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ГРАМОТНОСТИ,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17-18</a:t>
            </a:r>
            <a:r>
              <a:rPr sz="1400" b="1" spc="34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декабря</a:t>
            </a:r>
            <a:r>
              <a:rPr sz="14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CC"/>
                </a:solidFill>
                <a:latin typeface="Times New Roman"/>
                <a:cs typeface="Times New Roman"/>
              </a:rPr>
              <a:t>2019)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307670" y="1353058"/>
          <a:ext cx="11519535" cy="53599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455"/>
                <a:gridCol w="5418455"/>
                <a:gridCol w="5381625"/>
              </a:tblGrid>
              <a:tr h="5791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Оцениваемые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компетенции,</a:t>
                      </a:r>
                      <a:r>
                        <a:rPr sz="16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556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Характеристика</a:t>
                      </a:r>
                      <a:r>
                        <a:rPr sz="1600" b="1" spc="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учебного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задания,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направленного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600" b="1" spc="-38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формирование/оценку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умения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583C5"/>
                    </a:solidFill>
                  </a:tcPr>
                </a:tc>
              </a:tr>
              <a:tr h="513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2924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16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Компетенция:</a:t>
                      </a:r>
                      <a:r>
                        <a:rPr sz="1600" b="1" spc="4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научное</a:t>
                      </a:r>
                      <a:r>
                        <a:rPr sz="1600" b="1" spc="-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объяснение</a:t>
                      </a:r>
                      <a:r>
                        <a:rPr sz="16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явлений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229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Применить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соответствующие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естественно-научные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знания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объяснения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явления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911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описание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достаточно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стандартной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ситуации,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объяснения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которой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можно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напрямую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использовать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программный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материал.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17983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49669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Распознавать,</a:t>
                      </a: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использовать</a:t>
                      </a:r>
                      <a:r>
                        <a:rPr sz="1600" b="1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создавать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объяснительные</a:t>
                      </a:r>
                      <a:r>
                        <a:rPr sz="1600" b="1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модели</a:t>
                      </a:r>
                      <a:r>
                        <a:rPr sz="1600" b="1" spc="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представления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65278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описание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нестандартной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ситуации,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которой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ученик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имеет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готового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объяснения.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Для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получения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объяснения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она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должна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быть преобразована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 marR="6083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явном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виде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или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мысленно)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типовую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известную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модель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модель,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которой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ясно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прослеживаются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нужные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взаимосвязи.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Возможна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обратная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задача: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представленной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модели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узнать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описать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явление.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  <a:tr h="82292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Делать</a:t>
                      </a:r>
                      <a:r>
                        <a:rPr sz="1600" b="1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научно</a:t>
                      </a:r>
                      <a:r>
                        <a:rPr sz="1600" b="1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обосновывать</a:t>
                      </a:r>
                      <a:r>
                        <a:rPr sz="1600" b="1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прогнозы</a:t>
                      </a: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протекании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процесса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явления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14984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основе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понимания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механизма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(или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причин)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явления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процесса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обосновать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дальнейшее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развитие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событий.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5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7780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Объяснять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принцип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действия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технического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устройства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технологии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Предлагается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объяснить,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каких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научных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знаниях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2075" marR="22542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основана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работа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описанного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технического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устройства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sz="1600" spc="-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технологии.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9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</TotalTime>
  <Words>1496</Words>
  <Application>Microsoft Office PowerPoint</Application>
  <PresentationFormat>Произвольный</PresentationFormat>
  <Paragraphs>230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Специфика и разработка заданий направленных на формирование естественно-научной функциональной грамотности    </vt:lpstr>
      <vt:lpstr>Формирование функциональной грамотности</vt:lpstr>
      <vt:lpstr>Формирование естественно-научной грамотности</vt:lpstr>
      <vt:lpstr>Формирование естественно-научной грамотности</vt:lpstr>
      <vt:lpstr>Формирование естественно-научной грамотности</vt:lpstr>
      <vt:lpstr>Формирование естественно-научной грамотности</vt:lpstr>
      <vt:lpstr>   Формирование естественнонаучной грамотности</vt:lpstr>
      <vt:lpstr>Формирование естественно научной функциональной грамотности</vt:lpstr>
      <vt:lpstr>Формирование естественно-научной грамотности</vt:lpstr>
      <vt:lpstr>Формирование естественно-научной грамотности</vt:lpstr>
      <vt:lpstr>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естественно-научной грамотности</vt:lpstr>
      <vt:lpstr>   Формирование естественнонаучной грамотности</vt:lpstr>
      <vt:lpstr>Слайд 24</vt:lpstr>
      <vt:lpstr> </vt:lpstr>
      <vt:lpstr>Купить все пособия серий по «Функциональной грамотности» можно в  нашем интернет магазине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Грачева Екатерина Андреевна</dc:creator>
  <cp:lastModifiedBy>XCH-zavuch</cp:lastModifiedBy>
  <cp:revision>16</cp:revision>
  <dcterms:created xsi:type="dcterms:W3CDTF">2021-12-28T18:54:44Z</dcterms:created>
  <dcterms:modified xsi:type="dcterms:W3CDTF">2022-06-10T07:39:51Z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2020-11-12T00:00:00Z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2021-12-28T00:00:00Z</vt:filetime>
  </property>
</Properties>
</file>