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sldIdLst>
    <p:sldId id="256" r:id="rId2"/>
    <p:sldId id="268" r:id="rId3"/>
    <p:sldId id="282" r:id="rId4"/>
    <p:sldId id="269" r:id="rId5"/>
    <p:sldId id="257" r:id="rId6"/>
    <p:sldId id="258" r:id="rId7"/>
    <p:sldId id="270" r:id="rId8"/>
    <p:sldId id="279" r:id="rId9"/>
    <p:sldId id="280" r:id="rId10"/>
    <p:sldId id="260" r:id="rId11"/>
    <p:sldId id="261" r:id="rId12"/>
    <p:sldId id="262" r:id="rId13"/>
    <p:sldId id="272" r:id="rId14"/>
    <p:sldId id="275" r:id="rId15"/>
    <p:sldId id="277" r:id="rId16"/>
    <p:sldId id="267" r:id="rId17"/>
    <p:sldId id="265" r:id="rId18"/>
    <p:sldId id="284" r:id="rId19"/>
    <p:sldId id="286" r:id="rId20"/>
    <p:sldId id="296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-126" y="-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7AC6B-A3E1-4243-BC8A-7F1B54CE9ED8}" type="datetimeFigureOut">
              <a:rPr lang="ru-RU" smtClean="0"/>
              <a:pPr/>
              <a:t>10.06.2022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1E40F-7D17-43DB-8579-F035632BDD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7856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7AC6B-A3E1-4243-BC8A-7F1B54CE9ED8}" type="datetimeFigureOut">
              <a:rPr lang="ru-RU" smtClean="0"/>
              <a:pPr/>
              <a:t>10.06.2022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1E40F-7D17-43DB-8579-F035632BDD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8539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7AC6B-A3E1-4243-BC8A-7F1B54CE9ED8}" type="datetimeFigureOut">
              <a:rPr lang="ru-RU" smtClean="0"/>
              <a:pPr/>
              <a:t>10.06.2022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1E40F-7D17-43DB-8579-F035632BDD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77588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7AC6B-A3E1-4243-BC8A-7F1B54CE9ED8}" type="datetimeFigureOut">
              <a:rPr lang="ru-RU" smtClean="0"/>
              <a:pPr/>
              <a:t>10.06.2022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1E40F-7D17-43DB-8579-F035632BDD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143415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7AC6B-A3E1-4243-BC8A-7F1B54CE9ED8}" type="datetimeFigureOut">
              <a:rPr lang="ru-RU" smtClean="0"/>
              <a:pPr/>
              <a:t>10.06.2022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1E40F-7D17-43DB-8579-F035632BDD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7666038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7AC6B-A3E1-4243-BC8A-7F1B54CE9ED8}" type="datetimeFigureOut">
              <a:rPr lang="ru-RU" smtClean="0"/>
              <a:pPr/>
              <a:t>10.06.2022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1E40F-7D17-43DB-8579-F035632BDD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99964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7AC6B-A3E1-4243-BC8A-7F1B54CE9ED8}" type="datetimeFigureOut">
              <a:rPr lang="ru-RU" smtClean="0"/>
              <a:pPr/>
              <a:t>10.06.2022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1E40F-7D17-43DB-8579-F035632BDD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33507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7AC6B-A3E1-4243-BC8A-7F1B54CE9ED8}" type="datetimeFigureOut">
              <a:rPr lang="ru-RU" smtClean="0"/>
              <a:pPr/>
              <a:t>10.06.2022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1E40F-7D17-43DB-8579-F035632BDD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1672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7AC6B-A3E1-4243-BC8A-7F1B54CE9ED8}" type="datetimeFigureOut">
              <a:rPr lang="ru-RU" smtClean="0"/>
              <a:pPr/>
              <a:t>10.06.2022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1E40F-7D17-43DB-8579-F035632BDD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6741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7AC6B-A3E1-4243-BC8A-7F1B54CE9ED8}" type="datetimeFigureOut">
              <a:rPr lang="ru-RU" smtClean="0"/>
              <a:pPr/>
              <a:t>10.06.2022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1E40F-7D17-43DB-8579-F035632BDD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4254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7AC6B-A3E1-4243-BC8A-7F1B54CE9ED8}" type="datetimeFigureOut">
              <a:rPr lang="ru-RU" smtClean="0"/>
              <a:pPr/>
              <a:t>10.06.2022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1E40F-7D17-43DB-8579-F035632BDD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1298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7AC6B-A3E1-4243-BC8A-7F1B54CE9ED8}" type="datetimeFigureOut">
              <a:rPr lang="ru-RU" smtClean="0"/>
              <a:pPr/>
              <a:t>10.06.2022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1E40F-7D17-43DB-8579-F035632BDD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60272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7AC6B-A3E1-4243-BC8A-7F1B54CE9ED8}" type="datetimeFigureOut">
              <a:rPr lang="ru-RU" smtClean="0"/>
              <a:pPr/>
              <a:t>10.06.2022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1E40F-7D17-43DB-8579-F035632BDD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1538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7AC6B-A3E1-4243-BC8A-7F1B54CE9ED8}" type="datetimeFigureOut">
              <a:rPr lang="ru-RU" smtClean="0"/>
              <a:pPr/>
              <a:t>10.06.2022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1E40F-7D17-43DB-8579-F035632BDD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5343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7AC6B-A3E1-4243-BC8A-7F1B54CE9ED8}" type="datetimeFigureOut">
              <a:rPr lang="ru-RU" smtClean="0"/>
              <a:pPr/>
              <a:t>10.06.2022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1E40F-7D17-43DB-8579-F035632BDD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2747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7AC6B-A3E1-4243-BC8A-7F1B54CE9ED8}" type="datetimeFigureOut">
              <a:rPr lang="ru-RU" smtClean="0"/>
              <a:pPr/>
              <a:t>10.06.2022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1E40F-7D17-43DB-8579-F035632BDD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9185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57AC6B-A3E1-4243-BC8A-7F1B54CE9ED8}" type="datetimeFigureOut">
              <a:rPr lang="ru-RU" smtClean="0"/>
              <a:pPr/>
              <a:t>10.06.2022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EE1E40F-7D17-43DB-8579-F035632BDD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9985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fgramota.org/game/" TargetMode="External"/><Relationship Id="rId2" Type="http://schemas.openxmlformats.org/officeDocument/2006/relationships/hyperlink" Target="http://www.financialfootball.ru/index.php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rive.google.com/file/d/0B_zH4POMaU8ZWkNzaU9a" TargetMode="External"/><Relationship Id="rId5" Type="http://schemas.openxmlformats.org/officeDocument/2006/relationships/hyperlink" Target="http://pfu.volsu.ru/index.php/site/index" TargetMode="External"/><Relationship Id="rId4" Type="http://schemas.openxmlformats.org/officeDocument/2006/relationships/hyperlink" Target="http://demo.oblakogroup.ru/fingram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4275" y="1113567"/>
            <a:ext cx="8652680" cy="3341153"/>
          </a:xfrm>
        </p:spPr>
        <p:txBody>
          <a:bodyPr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 </a:t>
            </a:r>
            <a:r>
              <a:rPr lang="ru-RU" sz="4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финансовой грамотности у школьников на </a:t>
            </a:r>
            <a: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уроке</a:t>
            </a:r>
            <a:b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во внеурочной </a:t>
            </a:r>
            <a: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деятельности»</a:t>
            </a:r>
            <a:endParaRPr lang="ru-RU" sz="4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7421" y="5238189"/>
            <a:ext cx="6086902" cy="1271793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Бычкова Светлана Ивановна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МКОУ «Хвастовичская СОШ»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 г.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555" y="3751294"/>
            <a:ext cx="4471865" cy="2973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6018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9694966" cy="4713027"/>
          </a:xfrm>
        </p:spPr>
        <p:txBody>
          <a:bodyPr>
            <a:noAutofit/>
          </a:bodyPr>
          <a:lstStyle/>
          <a:p>
            <a:pPr algn="ctr"/>
            <a: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</a:t>
            </a:r>
            <a: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заданий по финансовой грамотности на уроках</a:t>
            </a:r>
            <a:b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684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09433" y="186519"/>
            <a:ext cx="10331356" cy="1320800"/>
          </a:xfrm>
        </p:spPr>
        <p:txBody>
          <a:bodyPr>
            <a:noAutofit/>
          </a:bodyPr>
          <a:lstStyle/>
          <a:p>
            <a:pPr algn="ctr"/>
            <a:r>
              <a:rPr lang="ru-RU" b="1" dirty="0"/>
              <a:t>Включение предметного содержания в </a:t>
            </a:r>
            <a:r>
              <a:rPr lang="ru-RU" b="1" dirty="0" smtClean="0"/>
              <a:t>4 классе(окружающий мир)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069" y="2160589"/>
            <a:ext cx="10130223" cy="3880773"/>
          </a:xfrm>
        </p:spPr>
        <p:txBody>
          <a:bodyPr>
            <a:normAutofit fontScale="85000" lnSpcReduction="20000"/>
          </a:bodyPr>
          <a:lstStyle/>
          <a:p>
            <a:pPr marL="0" lvl="0" indent="0" fontAlgn="base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►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каждым годом воды расходуется все больше и больше, а ее запасы ограничены. Рост расхода воды связан с возросшими гигиеническими стандартами, использованием кухонных, стиральных машин и другой техники. Люди вынуждены очищать уже использованную воду, что очень дорого.</a:t>
            </a:r>
          </a:p>
          <a:p>
            <a:pPr marL="0" lvl="0" indent="0" fontAlgn="base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►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Приоткроем водопроводный кран, чтобы вода едва капала (2-3 капли в секунду). Подставим под кран сосуд. Рассчитайте, какова будет потеря воды из одного крана за 1 минуту, за 1 час, за 1 день?</a:t>
            </a:r>
          </a:p>
          <a:p>
            <a:pPr marL="0" lvl="0" indent="0" fontAlgn="base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►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Что экономнее: принимать ванну, используя 100-120 л воды, или душ, расходуя 20-60 л воды в минуту, при условии, что под душем вы будете мыться 10 минут?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6515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069" y="0"/>
            <a:ext cx="9096581" cy="13208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/>
              <a:t>Включение предметного содержания в </a:t>
            </a:r>
            <a:r>
              <a:rPr lang="ru-RU" sz="3200" b="1" dirty="0" smtClean="0"/>
              <a:t>5 классе (математика)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069" y="1751156"/>
            <a:ext cx="10031104" cy="4799769"/>
          </a:xfrm>
        </p:spPr>
        <p:txBody>
          <a:bodyPr>
            <a:normAutofit fontScale="85000" lnSpcReduction="20000"/>
          </a:bodyPr>
          <a:lstStyle/>
          <a:p>
            <a:pPr marL="0" lvl="0" indent="0" fontAlgn="base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►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Учащимся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школы, которая находится в поселке N, в связи с отсутствием дорожки для пешеходов, запретили ходить в школу пешком. Школа находится в 15 минутах езды. Администрация поселка планирует выделять автобус два раза в день 5 раз в неделю для доставки обучающихся в школу и обратно.</a:t>
            </a:r>
          </a:p>
          <a:p>
            <a:pPr marL="0" lvl="0" indent="0" fontAlgn="base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►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0" lvl="0" indent="0" fontAlgn="base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.  По карте рассчитайте километраж маршрута.</a:t>
            </a:r>
          </a:p>
          <a:p>
            <a:pPr marL="0" lvl="0" indent="0" fontAlgn="base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Используя следующие данные, вычислите расходы на бензин (на 1 месяц):</a:t>
            </a:r>
          </a:p>
          <a:p>
            <a:pPr marL="0" lvl="0" indent="0" fontAlgn="base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примерный расход бензина автобусом на 100 км составляет 32 литра;</a:t>
            </a:r>
          </a:p>
          <a:p>
            <a:pPr marL="0" lvl="0" indent="0" fontAlgn="base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цена бензина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41,70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руб. за литр.</a:t>
            </a:r>
          </a:p>
          <a:p>
            <a:pPr marL="0" lvl="0" indent="0" fontAlgn="base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На карте своего города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(села,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поселка) начертите и рассчитайте кратчайшее расстояние (в километрах) от вашего дома до школы.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1100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77421"/>
            <a:ext cx="8596668" cy="85980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Включение предметного содержания в </a:t>
            </a:r>
            <a:r>
              <a:rPr lang="ru-RU" b="1" dirty="0" smtClean="0"/>
              <a:t>7 классе(география)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050" name="Picture 2" descr="Ковалева, Рутковская, Половникова - Финансовая грамотность. Сборник эталонных заданий. Выпуск 1 обложка книги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380" y="2078193"/>
            <a:ext cx="3506326" cy="474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39738" y="1460310"/>
            <a:ext cx="2794253" cy="20956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39631" y="2508155"/>
            <a:ext cx="2720837" cy="20406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971" y="3601022"/>
            <a:ext cx="2751786" cy="2063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5356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4364" y="0"/>
            <a:ext cx="4789912" cy="1545465"/>
          </a:xfrm>
        </p:spPr>
        <p:txBody>
          <a:bodyPr>
            <a:normAutofit/>
          </a:bodyPr>
          <a:lstStyle/>
          <a:p>
            <a:r>
              <a:rPr lang="ru-RU" b="1" dirty="0" smtClean="0"/>
              <a:t>Включение предметного содержания в 8 классе(география)</a:t>
            </a:r>
            <a:endParaRPr lang="ru-RU" b="1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5183188" y="206063"/>
            <a:ext cx="6172200" cy="56549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Человеческий капитал – совокупность знаний, навыков, умений, ценностей и качеств, которыми обладает человек от рождения (здоровье, наследственность) и которые приобретает в течении жизни (знание, образование, культура)</a:t>
            </a:r>
            <a:endParaRPr lang="ru-RU" sz="2400" dirty="0"/>
          </a:p>
        </p:txBody>
      </p:sp>
      <p:sp>
        <p:nvSpPr>
          <p:cNvPr id="9" name="AutoShape 6" descr="C:\Users\%D0%A1%D0%B2%D0%B5%D1%82%D0%BB%D0%B0%D0%BD%D0%B0\Desktop\IMG_20211227_171407.jpg"/>
          <p:cNvSpPr>
            <a:spLocks noGrp="1" noChangeAspect="1" noChangeArrowheads="1"/>
          </p:cNvSpPr>
          <p:nvPr>
            <p:ph type="body" sz="half" idx="2"/>
          </p:nvPr>
        </p:nvSpPr>
        <p:spPr bwMode="auto">
          <a:xfrm>
            <a:off x="284363" y="2508250"/>
            <a:ext cx="4822625" cy="467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                                            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sz="2800" dirty="0" smtClean="0"/>
              <a:t>Следи за трендом! </a:t>
            </a:r>
            <a:endParaRPr lang="ru-RU" sz="2800" dirty="0"/>
          </a:p>
        </p:txBody>
      </p:sp>
      <p:pic>
        <p:nvPicPr>
          <p:cNvPr id="3074" name="Picture 2" descr="Изображение Финансовая грамотность. Цифровой мир. 10-11 класс. Учебник. Базовый уровен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63" y="1828800"/>
            <a:ext cx="2234733" cy="2968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Изображение Финансовая грамотность. Современный мир 8-9 класс. Учебни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43761" y="2752544"/>
            <a:ext cx="2291411" cy="3051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" t="24459" r="-2272" b="17620"/>
          <a:stretch/>
        </p:blipFill>
        <p:spPr>
          <a:xfrm>
            <a:off x="3409483" y="2752544"/>
            <a:ext cx="4361597" cy="3293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4761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81136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Внеурочная деятельность. Учебники </a:t>
            </a:r>
            <a:r>
              <a:rPr lang="ru-RU" b="1" dirty="0"/>
              <a:t>ФПУ</a:t>
            </a:r>
            <a:br>
              <a:rPr lang="ru-RU" b="1" dirty="0"/>
            </a:br>
            <a:endParaRPr lang="ru-RU" dirty="0"/>
          </a:p>
        </p:txBody>
      </p:sp>
      <p:pic>
        <p:nvPicPr>
          <p:cNvPr id="4" name="Picture 9999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72" y="811369"/>
            <a:ext cx="11165983" cy="5859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6829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3081" y="0"/>
            <a:ext cx="9198591" cy="13208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Исследовательские / проектные задачи: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2073" y="1641974"/>
            <a:ext cx="10253055" cy="521602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Пластиковые карты</a:t>
            </a:r>
            <a:endParaRPr lang="ru-RU" sz="3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Понаблюдайте 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течение недели, в каких случаях ваши родители расплачиваются пластиковыми картами, а в каких 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наличными деньгами. Результаты наблюдений представьте в виде 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таблицы, оформленной на листе ватмана формата А3.</a:t>
            </a:r>
            <a:endParaRPr lang="ru-RU" sz="3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Банки </a:t>
            </a:r>
            <a:r>
              <a:rPr lang="ru-RU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моего район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  <a:p>
            <a:pPr marL="0" indent="0">
              <a:buNone/>
            </a:pP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Выясните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какие банки находятся в районе вашего дома. Найдите в Интернете сайты этих банков, а на них условия, которые они предлагают вкладчикам. Вклады могут отличаться по размеру, сроку и величине процентов. Полученную информацию представьте в виде таблицы. Попробуйте понять, от чего зависит величина процентов.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13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421" y="159224"/>
            <a:ext cx="9096581" cy="132080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Внеурочная и внешкольная деятельность</a:t>
            </a:r>
            <a:endParaRPr lang="ru-RU" sz="4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7420" y="2010464"/>
            <a:ext cx="9921923" cy="4349393"/>
          </a:xfrm>
        </p:spPr>
        <p:txBody>
          <a:bodyPr>
            <a:normAutofit fontScale="92500" lnSpcReduction="10000"/>
          </a:bodyPr>
          <a:lstStyle/>
          <a:p>
            <a:pPr marL="0" lvl="0" indent="0" algn="ctr" fontAlgn="base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Бесплатные онлайн-игры по финансовой грамотности:</a:t>
            </a:r>
          </a:p>
          <a:p>
            <a:pPr marL="0" lvl="0" indent="0" algn="ctr" fontAlgn="base">
              <a:buNone/>
            </a:pP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►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"Финансовый футбол"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www.financialfootball.ru/index.php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►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Portfolio"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http://fgramota.org/game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/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►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Мой план"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http://demo.oblakogroup.ru/fingram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/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►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Путь к финансовому успеху"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pfu.volsu.ru/index.php/site/index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►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Жизнь и кошелек"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drive.google.com/file/d/0B_zH4POMaU8ZWkNzaU9a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556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Дополнительные ресурсы</a:t>
            </a:r>
            <a:endParaRPr lang="ru-RU" dirty="0"/>
          </a:p>
        </p:txBody>
      </p:sp>
      <p:pic>
        <p:nvPicPr>
          <p:cNvPr id="4" name="Picture 1897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59" y="1536141"/>
            <a:ext cx="4934639" cy="33532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59" y="5048244"/>
            <a:ext cx="10454915" cy="1475179"/>
          </a:xfrm>
          <a:prstGeom prst="rect">
            <a:avLst/>
          </a:prstGeom>
        </p:spPr>
      </p:pic>
      <p:grpSp>
        <p:nvGrpSpPr>
          <p:cNvPr id="9" name="Group 9097"/>
          <p:cNvGrpSpPr/>
          <p:nvPr/>
        </p:nvGrpSpPr>
        <p:grpSpPr>
          <a:xfrm>
            <a:off x="5343527" y="1720807"/>
            <a:ext cx="5311774" cy="3686810"/>
            <a:chOff x="0" y="0"/>
            <a:chExt cx="5311902" cy="3687318"/>
          </a:xfrm>
        </p:grpSpPr>
        <p:pic>
          <p:nvPicPr>
            <p:cNvPr id="10" name="Picture 1930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2913126" cy="3687318"/>
            </a:xfrm>
            <a:prstGeom prst="rect">
              <a:avLst/>
            </a:prstGeom>
          </p:spPr>
        </p:pic>
        <p:pic>
          <p:nvPicPr>
            <p:cNvPr id="11" name="Picture 1932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198120" y="198120"/>
              <a:ext cx="2340865" cy="3115056"/>
            </a:xfrm>
            <a:prstGeom prst="rect">
              <a:avLst/>
            </a:prstGeom>
          </p:spPr>
        </p:pic>
        <p:pic>
          <p:nvPicPr>
            <p:cNvPr id="12" name="Picture 1934"/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2932176" y="243840"/>
              <a:ext cx="2379726" cy="3348863"/>
            </a:xfrm>
            <a:prstGeom prst="rect">
              <a:avLst/>
            </a:prstGeom>
          </p:spPr>
        </p:pic>
        <p:pic>
          <p:nvPicPr>
            <p:cNvPr id="13" name="Picture 1936"/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3130296" y="441960"/>
              <a:ext cx="1807464" cy="2776728"/>
            </a:xfrm>
            <a:prstGeom prst="rect">
              <a:avLst/>
            </a:prstGeom>
          </p:spPr>
        </p:pic>
      </p:grpSp>
      <p:sp>
        <p:nvSpPr>
          <p:cNvPr id="8" name="Прямоугольник 7"/>
          <p:cNvSpPr/>
          <p:nvPr/>
        </p:nvSpPr>
        <p:spPr>
          <a:xfrm>
            <a:off x="5773003" y="1536141"/>
            <a:ext cx="44528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effectLst/>
                <a:latin typeface="Franklin Gothic"/>
                <a:ea typeface="Franklin Gothic"/>
                <a:cs typeface="Franklin Gothic"/>
              </a:rPr>
              <a:t>Светлана Владимировна Толкачева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8466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968" y="0"/>
            <a:ext cx="9137034" cy="1930400"/>
          </a:xfrm>
        </p:spPr>
        <p:txBody>
          <a:bodyPr/>
          <a:lstStyle/>
          <a:p>
            <a:r>
              <a:rPr lang="ru-RU" b="1" dirty="0" smtClean="0"/>
              <a:t>Дополнительные ресурсы</a:t>
            </a:r>
            <a:endParaRPr lang="ru-RU" b="1" dirty="0"/>
          </a:p>
        </p:txBody>
      </p:sp>
      <p:pic>
        <p:nvPicPr>
          <p:cNvPr id="4" name="Picture 2104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968" y="1270000"/>
            <a:ext cx="4838700" cy="3057525"/>
          </a:xfrm>
          <a:prstGeom prst="rect">
            <a:avLst/>
          </a:prstGeom>
        </p:spPr>
      </p:pic>
      <p:pic>
        <p:nvPicPr>
          <p:cNvPr id="5" name="Picture 2108"/>
          <p:cNvPicPr/>
          <p:nvPr/>
        </p:nvPicPr>
        <p:blipFill>
          <a:blip r:embed="rId3"/>
          <a:stretch>
            <a:fillRect/>
          </a:stretch>
        </p:blipFill>
        <p:spPr>
          <a:xfrm>
            <a:off x="5293403" y="573937"/>
            <a:ext cx="5036230" cy="2712926"/>
          </a:xfrm>
          <a:prstGeom prst="rect">
            <a:avLst/>
          </a:prstGeom>
        </p:spPr>
      </p:pic>
      <p:pic>
        <p:nvPicPr>
          <p:cNvPr id="6" name="Picture 2112"/>
          <p:cNvPicPr/>
          <p:nvPr/>
        </p:nvPicPr>
        <p:blipFill>
          <a:blip r:embed="rId4"/>
          <a:stretch>
            <a:fillRect/>
          </a:stretch>
        </p:blipFill>
        <p:spPr>
          <a:xfrm>
            <a:off x="5293403" y="3286863"/>
            <a:ext cx="4093970" cy="34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7098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1</a:t>
            </a:r>
            <a:r>
              <a:rPr lang="ru-RU" sz="2000" dirty="0" smtClean="0"/>
              <a:t>.</a:t>
            </a:r>
            <a:r>
              <a:rPr lang="ru-RU" sz="2000" b="1" dirty="0"/>
              <a:t> </a:t>
            </a:r>
            <a:r>
              <a:rPr lang="ru-RU" sz="2000" b="1" dirty="0" smtClean="0"/>
              <a:t>Результаты </a:t>
            </a:r>
            <a:r>
              <a:rPr lang="ru-RU" sz="2000" b="1" dirty="0"/>
              <a:t>международного исследования PISA- 2018</a:t>
            </a:r>
            <a:endParaRPr lang="ru-RU" sz="2000" dirty="0" smtClean="0"/>
          </a:p>
          <a:p>
            <a:r>
              <a:rPr lang="ru-RU" sz="2000" dirty="0" smtClean="0"/>
              <a:t> 2. Новый </a:t>
            </a:r>
            <a:r>
              <a:rPr lang="ru-RU" sz="2000" dirty="0"/>
              <a:t>ФГОС. 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3. Понятие и содержание </a:t>
            </a:r>
            <a:r>
              <a:rPr lang="ru-RU" sz="2000" dirty="0"/>
              <a:t>финансовой грамотности.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4</a:t>
            </a:r>
            <a:r>
              <a:rPr lang="ru-RU" sz="2000" dirty="0"/>
              <a:t>. Примеры заданий .</a:t>
            </a:r>
          </a:p>
          <a:p>
            <a:r>
              <a:rPr lang="ru-RU" sz="2000" dirty="0" smtClean="0"/>
              <a:t> 5</a:t>
            </a:r>
            <a:r>
              <a:rPr lang="ru-RU" sz="2000" dirty="0"/>
              <a:t>. Учебники и учебные пособия.</a:t>
            </a:r>
          </a:p>
          <a:p>
            <a:r>
              <a:rPr lang="ru-RU" sz="2000" dirty="0"/>
              <a:t> 6. Электронные ресурсы. </a:t>
            </a:r>
          </a:p>
          <a:p>
            <a:r>
              <a:rPr lang="ru-RU" sz="2000" dirty="0" smtClean="0"/>
              <a:t>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99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8196" name="Picture 4" descr="Graduation hat on the glass bottle with Stack of coins money on wooden background, Saving money for education concept 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838200" y="2187734"/>
            <a:ext cx="5181600" cy="3627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6507051" y="4001294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Желаю успехов!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67576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/>
              <a:t>ФИНАСОВАЯ ГРАМОТНОСТЬ: результаты международного исследования PISA- 2018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7427" y="1863420"/>
            <a:ext cx="8040882" cy="4254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8535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Новый ФГОС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51129"/>
            <a:ext cx="8596668" cy="4690234"/>
          </a:xfrm>
        </p:spPr>
        <p:txBody>
          <a:bodyPr>
            <a:normAutofit/>
          </a:bodyPr>
          <a:lstStyle/>
          <a:p>
            <a:pPr lvl="0" fontAlgn="base"/>
            <a:r>
              <a:rPr lang="ru-RU" sz="2400" dirty="0"/>
              <a:t>Новый федеральный образовательный стандарт (ФГОС) для начальной и основной школы закрепляет изучение финансовой грамотности в школе.</a:t>
            </a:r>
          </a:p>
          <a:p>
            <a:pPr lvl="0" fontAlgn="base"/>
            <a:r>
              <a:rPr lang="ru-RU" sz="2400" dirty="0"/>
              <a:t>По новым стандартам школы начнут работать с </a:t>
            </a:r>
            <a:r>
              <a:rPr lang="ru-RU" sz="2400" i="1" dirty="0"/>
              <a:t>сентября 2022 года</a:t>
            </a:r>
            <a:r>
              <a:rPr lang="ru-RU" sz="2400" dirty="0"/>
              <a:t>.</a:t>
            </a:r>
          </a:p>
          <a:p>
            <a:pPr lvl="0" fontAlgn="base"/>
            <a:r>
              <a:rPr lang="ru-RU" sz="2400" dirty="0"/>
              <a:t>В основной школе элементы финансовой грамотности войдут в преподавание таких обязательных школьных предметов как </a:t>
            </a:r>
            <a:r>
              <a:rPr lang="ru-RU" sz="2400" b="1" dirty="0"/>
              <a:t>обществознание, математика </a:t>
            </a:r>
            <a:r>
              <a:rPr lang="ru-RU" sz="2400" dirty="0"/>
              <a:t>и </a:t>
            </a:r>
            <a:r>
              <a:rPr lang="ru-RU" sz="2400" b="1" dirty="0"/>
              <a:t>география</a:t>
            </a:r>
            <a:r>
              <a:rPr lang="ru-RU" sz="2400" dirty="0"/>
              <a:t>. 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4254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5620" y="207244"/>
            <a:ext cx="9506677" cy="1646302"/>
          </a:xfrm>
        </p:spPr>
        <p:txBody>
          <a:bodyPr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финансовой грамотности в школе.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4967" y="2142700"/>
            <a:ext cx="9457899" cy="4715300"/>
          </a:xfrm>
        </p:spPr>
        <p:txBody>
          <a:bodyPr>
            <a:normAutofit fontScale="92500"/>
          </a:bodyPr>
          <a:lstStyle/>
          <a:p>
            <a:pPr lvl="0" algn="l" fontAlgn="base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►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рамках учебных предметов через междисциплинарные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задания;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fontAlgn="base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►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предмета «Обществознание» на уровнях основного общего образования и среднего общего образования;</a:t>
            </a:r>
          </a:p>
          <a:p>
            <a:pPr lvl="0" algn="l" fontAlgn="base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►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рамках предмета «Экономика» на уровне среднего общего образования при изучении базового курса и углубленного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курса;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fontAlgn="base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►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рамках элективных / факультативных курсов «Финансовая грамотность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fontAlgn="base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►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рамках выполнения индивидуального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9798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8278" y="491319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Что же такое финансовая грамотность?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0375" y="2556374"/>
            <a:ext cx="9826389" cy="4301626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ru-RU" sz="5100" b="1" u="sng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Финансовая </a:t>
            </a:r>
            <a:r>
              <a:rPr lang="ru-RU" sz="5100" b="1" u="sng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грамотность </a:t>
            </a:r>
            <a:r>
              <a:rPr lang="ru-RU" sz="5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5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это </a:t>
            </a:r>
            <a:r>
              <a:rPr lang="ru-RU" sz="5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использовать знания и навыки управления финансовыми ресурсами для обеспечения собственного благосостояния и финансовой безопасности</a:t>
            </a:r>
            <a:r>
              <a:rPr lang="ru-RU" sz="5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2797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Содержание финансовой грамотности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/>
              <a:t>Личное финансовое планирование и семейный</a:t>
            </a:r>
          </a:p>
          <a:p>
            <a:pPr marL="0" indent="0">
              <a:buNone/>
            </a:pPr>
            <a:r>
              <a:rPr lang="ru-RU" sz="2800" dirty="0"/>
              <a:t> бюджет. </a:t>
            </a:r>
          </a:p>
          <a:p>
            <a:r>
              <a:rPr lang="ru-RU" sz="2800" dirty="0"/>
              <a:t>Современные деньги и операции с ними.</a:t>
            </a:r>
          </a:p>
          <a:p>
            <a:r>
              <a:rPr lang="ru-RU" sz="2800" dirty="0"/>
              <a:t> Услуги финансовых организаций</a:t>
            </a:r>
          </a:p>
          <a:p>
            <a:pPr marL="0" indent="0">
              <a:buNone/>
            </a:pPr>
            <a:r>
              <a:rPr lang="ru-RU" sz="2800" dirty="0"/>
              <a:t>(кредитование, сбережение, инвестирование). </a:t>
            </a:r>
          </a:p>
          <a:p>
            <a:r>
              <a:rPr lang="ru-RU" sz="2800" dirty="0"/>
              <a:t> Человек и государство. </a:t>
            </a:r>
          </a:p>
          <a:p>
            <a:r>
              <a:rPr lang="ru-RU" sz="2800" dirty="0"/>
              <a:t> Человеческий капитал.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2315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Финансовая грамотность включает: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38200" y="1378039"/>
            <a:ext cx="1019899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• знание и понимание финансовых продуктов </a:t>
            </a:r>
          </a:p>
          <a:p>
            <a:r>
              <a:rPr lang="ru-RU" sz="2800" dirty="0" smtClean="0"/>
              <a:t>• понимание финансовых понятий </a:t>
            </a:r>
          </a:p>
          <a:p>
            <a:r>
              <a:rPr lang="ru-RU" sz="2800" dirty="0" smtClean="0"/>
              <a:t>• понимание финансовых рисков</a:t>
            </a:r>
          </a:p>
          <a:p>
            <a:r>
              <a:rPr lang="ru-RU" sz="2800" dirty="0" smtClean="0"/>
              <a:t> • навыки, мотивацию и уверенность в применении данного знания и понимания</a:t>
            </a:r>
          </a:p>
          <a:p>
            <a:r>
              <a:rPr lang="ru-RU" sz="2800" dirty="0" smtClean="0"/>
              <a:t> • способность принимать эффективные решения в различных финансовых ситуациях, направленные на рост финансового благополучия личности и общества. </a:t>
            </a:r>
          </a:p>
        </p:txBody>
      </p:sp>
    </p:spTree>
    <p:extLst>
      <p:ext uri="{BB962C8B-B14F-4D97-AF65-F5344CB8AC3E}">
        <p14:creationId xmlns:p14="http://schemas.microsoft.com/office/powerpoint/2010/main" xmlns="" val="377412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366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ОСОБЕННОСТИ ЗАДАНИЙ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37882" y="1146220"/>
            <a:ext cx="102387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Все задания предъявляются на основе определённой жизненной ситуации, понятной учащимся и похожей на возникающие в повседневной жизни. </a:t>
            </a:r>
          </a:p>
          <a:p>
            <a:r>
              <a:rPr lang="ru-RU" sz="2400" dirty="0" smtClean="0"/>
              <a:t>• В каждой ситуации действуют конкретные люди, среди которых есть ровесники учащихся, выполняющих тест, члены их семей, одноклассники, друзья и соседи.</a:t>
            </a:r>
          </a:p>
          <a:p>
            <a:r>
              <a:rPr lang="ru-RU" sz="2400" dirty="0" smtClean="0"/>
              <a:t> • Обстоятельства, в которые попадают герои описываемых ситуаций, отличаются повседневностью, и варианты предлагаемых героям действий близки и понятны школьникам.</a:t>
            </a:r>
          </a:p>
          <a:p>
            <a:r>
              <a:rPr lang="ru-RU" sz="2400" dirty="0" smtClean="0"/>
              <a:t>• Ситуации акцентируют вопрос «Как поступить?» и предполагают определение наиболее целесообразной модели поведения с учётом возможных альтернатив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77329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607</TotalTime>
  <Words>798</Words>
  <Application>Microsoft Office PowerPoint</Application>
  <PresentationFormat>Произвольный</PresentationFormat>
  <Paragraphs>93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Грань</vt:lpstr>
      <vt:lpstr>« Формирования финансовой грамотности у школьников на уроке  и во внеурочной деятельности»</vt:lpstr>
      <vt:lpstr>Содержание</vt:lpstr>
      <vt:lpstr>ФИНАСОВАЯ ГРАМОТНОСТЬ: результаты международного исследования PISA- 2018</vt:lpstr>
      <vt:lpstr>Новый ФГОС</vt:lpstr>
      <vt:lpstr>Формирование финансовой грамотности в школе.</vt:lpstr>
      <vt:lpstr>Что же такое финансовая грамотность?</vt:lpstr>
      <vt:lpstr>Содержание финансовой грамотности</vt:lpstr>
      <vt:lpstr>Финансовая грамотность включает:</vt:lpstr>
      <vt:lpstr>ОСОБЕННОСТИ ЗАДАНИЙ</vt:lpstr>
      <vt:lpstr>   Примеры заданий по финансовой грамотности на уроках  </vt:lpstr>
      <vt:lpstr>Включение предметного содержания в 4 классе(окружающий мир)</vt:lpstr>
      <vt:lpstr>Включение предметного содержания в 5 классе (математика)</vt:lpstr>
      <vt:lpstr>Включение предметного содержания в 7 классе(география)</vt:lpstr>
      <vt:lpstr>Включение предметного содержания в 8 классе(география)</vt:lpstr>
      <vt:lpstr>Внеурочная деятельность. Учебники ФПУ </vt:lpstr>
      <vt:lpstr>Исследовательские / проектные задачи:</vt:lpstr>
      <vt:lpstr>Внеурочная и внешкольная деятельность</vt:lpstr>
      <vt:lpstr>Дополнительные ресурсы</vt:lpstr>
      <vt:lpstr>Дополнительные ресурсы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«Инструменты формирования финансовой грамотности у школьников на уроке и во внеурочной деятельности»</dc:title>
  <dc:creator>Ксюша</dc:creator>
  <cp:lastModifiedBy>XCH-zavuch</cp:lastModifiedBy>
  <cp:revision>32</cp:revision>
  <dcterms:created xsi:type="dcterms:W3CDTF">2019-11-08T11:47:18Z</dcterms:created>
  <dcterms:modified xsi:type="dcterms:W3CDTF">2022-06-10T07:31:38Z</dcterms:modified>
</cp:coreProperties>
</file>