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8" r:id="rId1"/>
  </p:sldMasterIdLst>
  <p:sldIdLst>
    <p:sldId id="256" r:id="rId2"/>
    <p:sldId id="257" r:id="rId3"/>
    <p:sldId id="258" r:id="rId4"/>
    <p:sldId id="281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5" r:id="rId19"/>
    <p:sldId id="272" r:id="rId20"/>
    <p:sldId id="273" r:id="rId21"/>
    <p:sldId id="274" r:id="rId22"/>
    <p:sldId id="283" r:id="rId23"/>
    <p:sldId id="277" r:id="rId24"/>
    <p:sldId id="278" r:id="rId25"/>
    <p:sldId id="279" r:id="rId26"/>
    <p:sldId id="280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5274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1052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19420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6608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76098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53020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74926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91391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76547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72294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6085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8942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14318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88338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3886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95165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86892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6/10/2022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0087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ioco.ru/pisa" TargetMode="External"/><Relationship Id="rId2" Type="http://schemas.openxmlformats.org/officeDocument/2006/relationships/hyperlink" Target="http://skiv.instrao.ru/bank-zadani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g.resh.edu.ru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271ACB8-CAC8-4AC4-9722-E41089B04E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299" y="2076451"/>
            <a:ext cx="5111752" cy="2480309"/>
          </a:xfrm>
        </p:spPr>
        <p:txBody>
          <a:bodyPr/>
          <a:lstStyle/>
          <a:p>
            <a:r>
              <a:rPr lang="ru-RU" sz="3000" b="1" dirty="0">
                <a:solidFill>
                  <a:schemeClr val="accent2"/>
                </a:solidFill>
              </a:rPr>
              <a:t>Системный подход к формированию функциональной грамотности обучающихся в условиях реализации ФГОС</a:t>
            </a:r>
            <a:endParaRPr lang="ru-RU" sz="3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1D68829-A3F8-4859-B1E7-4D1E850A1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19299" y="4556760"/>
            <a:ext cx="5111752" cy="3428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2885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BDA6E61B-1328-4569-8EE0-B3F7AC0CB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913463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Виды мышления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978B0BEB-ECA2-40B9-B67B-8A4E7FE3F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76868" y="2321332"/>
            <a:ext cx="3337560" cy="913463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sz="3600" b="1" dirty="0" err="1"/>
              <a:t>Ковергентное</a:t>
            </a:r>
            <a:endParaRPr lang="ru-RU" sz="3600" b="1" dirty="0"/>
          </a:p>
        </p:txBody>
      </p:sp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40276BFB-201B-42A9-A174-C029072A531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Поиск единственно правильного решения с помощью уже имеющихся знаний и логического рассуждения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47D1EADD-3F4A-43EE-882B-50F5712018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1832" y="2321332"/>
            <a:ext cx="3337560" cy="913463"/>
          </a:xfrm>
        </p:spPr>
        <p:txBody>
          <a:bodyPr/>
          <a:lstStyle/>
          <a:p>
            <a:pPr algn="ctr"/>
            <a:endParaRPr lang="ru-RU" sz="3600" b="1" dirty="0"/>
          </a:p>
          <a:p>
            <a:pPr algn="ctr"/>
            <a:r>
              <a:rPr lang="ru-RU" sz="3600" b="1" dirty="0"/>
              <a:t>Дивергентное</a:t>
            </a:r>
            <a:r>
              <a:rPr lang="ru-RU" sz="2800" b="1" dirty="0"/>
              <a:t> (творческое)</a:t>
            </a:r>
            <a:endParaRPr lang="ru-RU" sz="3600" b="1" dirty="0"/>
          </a:p>
        </p:txBody>
      </p:sp>
      <p:sp>
        <p:nvSpPr>
          <p:cNvPr id="11" name="Объект 10">
            <a:extLst>
              <a:ext uri="{FF2B5EF4-FFF2-40B4-BE49-F238E27FC236}">
                <a16:creationId xmlns="" xmlns:a16="http://schemas.microsoft.com/office/drawing/2014/main" id="{FBC87136-3EE0-4D4D-ABB1-8C6FC347DFC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/>
              <a:t>Поиск решений по всем возможным направлениям, с тем чтобы рассмотреть как можно больше вариантов</a:t>
            </a:r>
          </a:p>
        </p:txBody>
      </p:sp>
    </p:spTree>
    <p:extLst>
      <p:ext uri="{BB962C8B-B14F-4D97-AF65-F5344CB8AC3E}">
        <p14:creationId xmlns="" xmlns:p14="http://schemas.microsoft.com/office/powerpoint/2010/main" val="1642623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7D4F24F7-BB1C-49D0-AC00-2A06C7EFF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D70F1AC4-4947-455F-9E6D-11E8208246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010" y="409574"/>
            <a:ext cx="8131439" cy="6048573"/>
          </a:xfrm>
        </p:spPr>
      </p:pic>
    </p:spTree>
    <p:extLst>
      <p:ext uri="{BB962C8B-B14F-4D97-AF65-F5344CB8AC3E}">
        <p14:creationId xmlns="" xmlns:p14="http://schemas.microsoft.com/office/powerpoint/2010/main" val="438056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4CF814-89E1-423B-85D2-1DC39E9A7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854A7AC-5DC8-4BD3-AADB-C08BA0997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38EBFC8-666E-4B00-8F15-4F016D1C57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9"/>
          <a:stretch/>
        </p:blipFill>
        <p:spPr>
          <a:xfrm>
            <a:off x="419099" y="428625"/>
            <a:ext cx="8505825" cy="6000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939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AC3230-7E2E-4E93-8E59-B70BB2ED7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704850"/>
            <a:ext cx="6798734" cy="163829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4 базовых механизма формирования и развития функциональной грамотности</a:t>
            </a:r>
            <a:r>
              <a:rPr lang="ru-RU" sz="3200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FFA517A-5599-4546-BD80-181FA91F6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2490135"/>
            <a:ext cx="7696200" cy="3444997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/>
              <a:t>коренное обновление методологии и содержания обучения;</a:t>
            </a:r>
          </a:p>
          <a:p>
            <a:r>
              <a:rPr lang="ru-RU" sz="3200" b="1" dirty="0"/>
              <a:t>модернизация системы оценки результатов обучения;</a:t>
            </a:r>
          </a:p>
          <a:p>
            <a:r>
              <a:rPr lang="ru-RU" sz="3200" b="1" dirty="0"/>
              <a:t>активное участие родителей в образовании и воспитании детей;</a:t>
            </a:r>
          </a:p>
          <a:p>
            <a:r>
              <a:rPr lang="ru-RU" sz="3200" b="1" dirty="0"/>
              <a:t>развитие дополнительного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88183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5FB941-8523-43D2-8DD6-ED86E0ED6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В чём проявляется квалификация педагога?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B5398B-4F59-4BB6-9E79-25592BB6A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В том, какую часть учащихся – всех, подавляющее большинство или только отдельных детей – учитель может </a:t>
            </a:r>
            <a:r>
              <a:rPr lang="ru-RU" sz="2800" b="1" u="sng" dirty="0">
                <a:solidFill>
                  <a:srgbClr val="C00000"/>
                </a:solidFill>
              </a:rPr>
              <a:t>включить</a:t>
            </a:r>
            <a:r>
              <a:rPr lang="ru-RU" sz="2800" b="1" dirty="0"/>
              <a:t> в учебный процесс, насколько умело может </a:t>
            </a:r>
            <a:r>
              <a:rPr lang="ru-RU" sz="2800" b="1" u="sng" dirty="0">
                <a:solidFill>
                  <a:srgbClr val="C00000"/>
                </a:solidFill>
              </a:rPr>
              <a:t>инициировать</a:t>
            </a:r>
            <a:r>
              <a:rPr lang="ru-RU" sz="2800" b="1" dirty="0"/>
              <a:t> (или даже </a:t>
            </a:r>
            <a:r>
              <a:rPr lang="ru-RU" sz="2800" b="1" u="sng" dirty="0">
                <a:solidFill>
                  <a:srgbClr val="C00000"/>
                </a:solidFill>
              </a:rPr>
              <a:t>спровоцировать</a:t>
            </a:r>
            <a:r>
              <a:rPr lang="ru-RU" sz="2800" b="1" dirty="0"/>
              <a:t>) </a:t>
            </a:r>
            <a:r>
              <a:rPr lang="ru-RU" sz="2800" b="1" u="sng" dirty="0">
                <a:solidFill>
                  <a:srgbClr val="C00000"/>
                </a:solidFill>
              </a:rPr>
              <a:t>учебную деятельность </a:t>
            </a:r>
            <a:r>
              <a:rPr lang="ru-RU" sz="2800" b="1" dirty="0"/>
              <a:t>детей, появление у них образовательного запроса</a:t>
            </a:r>
          </a:p>
        </p:txBody>
      </p:sp>
    </p:spTree>
    <p:extLst>
      <p:ext uri="{BB962C8B-B14F-4D97-AF65-F5344CB8AC3E}">
        <p14:creationId xmlns="" xmlns:p14="http://schemas.microsoft.com/office/powerpoint/2010/main" val="9712233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5FB941-8523-43D2-8DD6-ED86E0ED6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В чём проявляется квалификация педагога?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B5398B-4F59-4BB6-9E79-25592BB6A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375" y="1914525"/>
            <a:ext cx="7810500" cy="4219575"/>
          </a:xfrm>
        </p:spPr>
        <p:txBody>
          <a:bodyPr>
            <a:noAutofit/>
          </a:bodyPr>
          <a:lstStyle/>
          <a:p>
            <a:r>
              <a:rPr lang="ru-RU" sz="2800" b="1" dirty="0"/>
              <a:t>В том, даёт ли учитель возможность детям обмениваться мнениями по поводу учебного задания, обсуждать пути его решения, полученные результаты, сравнивать эффективность различных способов решения и поощряет ли системой оценки такого рода деятельность (называемую обычно </a:t>
            </a:r>
            <a:r>
              <a:rPr lang="ru-RU" sz="2800" b="1" u="sng" dirty="0">
                <a:solidFill>
                  <a:srgbClr val="C00000"/>
                </a:solidFill>
              </a:rPr>
              <a:t>учебным сотрудничеством</a:t>
            </a:r>
            <a:r>
              <a:rPr lang="ru-RU" sz="2800" b="1" dirty="0"/>
              <a:t>, позиционным сотрудничеством или </a:t>
            </a:r>
            <a:r>
              <a:rPr lang="ru-RU" sz="2800" b="1" u="sng" dirty="0">
                <a:solidFill>
                  <a:srgbClr val="C00000"/>
                </a:solidFill>
              </a:rPr>
              <a:t>учением в общении</a:t>
            </a:r>
            <a:r>
              <a:rPr lang="ru-RU" sz="2800" b="1" dirty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7979075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5FB941-8523-43D2-8DD6-ED86E0ED6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В чём проявляется квалификация педагога?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B5398B-4F59-4BB6-9E79-25592BB6A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В том, организует ли учитель </a:t>
            </a:r>
            <a:r>
              <a:rPr lang="ru-RU" sz="3600" b="1" u="sng" dirty="0">
                <a:solidFill>
                  <a:srgbClr val="C00000"/>
                </a:solidFill>
              </a:rPr>
              <a:t>поисковую активность</a:t>
            </a:r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3600" b="1" dirty="0"/>
              <a:t>детей или тренирует только их исполнительскую дисциплину</a:t>
            </a:r>
          </a:p>
        </p:txBody>
      </p:sp>
    </p:spTree>
    <p:extLst>
      <p:ext uri="{BB962C8B-B14F-4D97-AF65-F5344CB8AC3E}">
        <p14:creationId xmlns="" xmlns:p14="http://schemas.microsoft.com/office/powerpoint/2010/main" val="3050745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5FB941-8523-43D2-8DD6-ED86E0ED6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В чём проявляется квалификация педагога?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B5398B-4F59-4BB6-9E79-25592BB6A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725" y="2490135"/>
            <a:ext cx="7562850" cy="3444997"/>
          </a:xfrm>
        </p:spPr>
        <p:txBody>
          <a:bodyPr>
            <a:noAutofit/>
          </a:bodyPr>
          <a:lstStyle/>
          <a:p>
            <a:r>
              <a:rPr lang="ru-RU" sz="3600" b="1" dirty="0"/>
              <a:t>В том, стимулирует ли учитель становление и развитие </a:t>
            </a:r>
            <a:r>
              <a:rPr lang="ru-RU" sz="3600" b="1" u="sng" dirty="0">
                <a:solidFill>
                  <a:srgbClr val="C00000"/>
                </a:solidFill>
              </a:rPr>
              <a:t>самостоятельной оценочной деятельности</a:t>
            </a:r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3600" b="1" dirty="0"/>
              <a:t>детей или полностью присваивает себе все функции контроля и оценки</a:t>
            </a:r>
          </a:p>
        </p:txBody>
      </p:sp>
    </p:spTree>
    <p:extLst>
      <p:ext uri="{BB962C8B-B14F-4D97-AF65-F5344CB8AC3E}">
        <p14:creationId xmlns="" xmlns:p14="http://schemas.microsoft.com/office/powerpoint/2010/main" val="2322842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EC14EC5-824D-4E45-BC34-3F2B38F7F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F0322C7-5A7B-4AC7-8FC8-3D55A27EF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9BBB99A-5AA6-4745-A30C-E042A9B81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74" y="418423"/>
            <a:ext cx="8292001" cy="62116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1244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AC3230-7E2E-4E93-8E59-B70BB2ED7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704850"/>
            <a:ext cx="6798734" cy="163829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4 базовых механизма формирования и развития функциональной грамотности</a:t>
            </a:r>
            <a:r>
              <a:rPr lang="ru-RU" sz="3200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FFA517A-5599-4546-BD80-181FA91F6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2490135"/>
            <a:ext cx="7696200" cy="3444997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/>
              <a:t>коренное обновление методологии и содержания обучения;</a:t>
            </a:r>
          </a:p>
          <a:p>
            <a:r>
              <a:rPr lang="ru-RU" sz="3200" b="1" dirty="0"/>
              <a:t>модернизация системы оценки результатов обучения;</a:t>
            </a:r>
          </a:p>
          <a:p>
            <a:r>
              <a:rPr lang="ru-RU" sz="3200" b="1" dirty="0"/>
              <a:t>активное участие родителей в образовании и воспитании детей;</a:t>
            </a:r>
          </a:p>
          <a:p>
            <a:r>
              <a:rPr lang="ru-RU" sz="3200" b="1" dirty="0"/>
              <a:t>развитие дополнительного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84338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E41D05-E1E7-43A4-8C05-BB501F7D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Какие методические приёмы можно отметить в деятельности учителя?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20DF938-E310-44C4-82D4-E7D68D74B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самостоятельная работа по приобретению знаний;</a:t>
            </a:r>
          </a:p>
          <a:p>
            <a:r>
              <a:rPr lang="ru-RU" sz="4000" b="1" dirty="0"/>
              <a:t>обучение в сотрудничестве;</a:t>
            </a:r>
          </a:p>
          <a:p>
            <a:r>
              <a:rPr lang="ru-RU" sz="4000" b="1" dirty="0"/>
              <a:t>значимость практических знаний.</a:t>
            </a:r>
          </a:p>
        </p:txBody>
      </p:sp>
    </p:spTree>
    <p:extLst>
      <p:ext uri="{BB962C8B-B14F-4D97-AF65-F5344CB8AC3E}">
        <p14:creationId xmlns="" xmlns:p14="http://schemas.microsoft.com/office/powerpoint/2010/main" val="3284780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AC3230-7E2E-4E93-8E59-B70BB2ED7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704850"/>
            <a:ext cx="6798734" cy="163829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4 базовых механизма формирования и развития функциональной грамотности</a:t>
            </a:r>
            <a:r>
              <a:rPr lang="ru-RU" sz="3200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FFA517A-5599-4546-BD80-181FA91F6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2490135"/>
            <a:ext cx="7696200" cy="3444997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/>
              <a:t>коренное обновление методологии и содержания обучения;</a:t>
            </a:r>
          </a:p>
          <a:p>
            <a:r>
              <a:rPr lang="ru-RU" sz="3200" b="1" dirty="0"/>
              <a:t>модернизация системы оценки результатов обучения;</a:t>
            </a:r>
          </a:p>
          <a:p>
            <a:r>
              <a:rPr lang="ru-RU" sz="3200" b="1" dirty="0"/>
              <a:t>активное участие родителей в образовании и воспитании детей;</a:t>
            </a:r>
          </a:p>
          <a:p>
            <a:r>
              <a:rPr lang="ru-RU" sz="3200" b="1" dirty="0"/>
              <a:t>развитие дополнительного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39050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AC3230-7E2E-4E93-8E59-B70BB2ED7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704850"/>
            <a:ext cx="6798734" cy="163829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4 базовых механизма формирования и развития функциональной грамотности</a:t>
            </a:r>
            <a:r>
              <a:rPr lang="ru-RU" sz="3200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FFA517A-5599-4546-BD80-181FA91F6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2490135"/>
            <a:ext cx="7696200" cy="3444997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/>
              <a:t>коренное обновление методологии и содержания обучения;</a:t>
            </a:r>
          </a:p>
          <a:p>
            <a:r>
              <a:rPr lang="ru-RU" sz="3200" b="1" dirty="0"/>
              <a:t>модернизация системы оценки результатов обучения;</a:t>
            </a:r>
          </a:p>
          <a:p>
            <a:r>
              <a:rPr lang="ru-RU" sz="3200" b="1" dirty="0"/>
              <a:t>активное участие родителей в образовании и воспитании детей;</a:t>
            </a:r>
          </a:p>
          <a:p>
            <a:r>
              <a:rPr lang="ru-RU" sz="3200" b="1" dirty="0"/>
              <a:t>развитие дополнительного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860219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Электронные банки заданий по ФГ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http://skiv.instrao.ru/bank-zadaniy/</a:t>
            </a:r>
            <a:endParaRPr lang="ru-RU" sz="32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3200" u="sng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https://fioco.ru/pisa</a:t>
            </a:r>
            <a:endParaRPr lang="ru-RU" sz="32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hlinkClick r:id="rId4"/>
              </a:rPr>
              <a:t>https://fg.resh.edu.ru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2BE669-2AE1-494F-9B35-E3D84E470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89441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Оценка уровня развития ФГ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32C4EB6B-6E9E-4410-9EA2-24E774F9FC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913516" y="2547938"/>
            <a:ext cx="2198586" cy="37195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AAFA008-84A4-4168-A9F7-479CFBE7B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027" y="2395538"/>
            <a:ext cx="2568626" cy="38242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CD7B4EE-BFCD-4397-A6D5-0B3CD2B6AE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3796" y="1971674"/>
            <a:ext cx="2315459" cy="41433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2816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E71DB7-3746-4FE4-97F0-162378510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951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Оценка уровня развития ФГ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6BCC17B1-ED72-4EFF-9695-00E0E01CCD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871" y="1938442"/>
            <a:ext cx="3238066" cy="46623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E9061A8-4F99-4366-B83B-8EB65DF5D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0178" y="1938442"/>
            <a:ext cx="3330525" cy="47429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2935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081F85-61B9-4FE2-AADC-B2BE6EA6E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Оценка уровня развития ФГ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829914F-037F-45AF-A8C6-AD67F2373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D3920D3-2713-4F4A-9710-06F9F73769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6" t="9056" r="2420"/>
          <a:stretch/>
        </p:blipFill>
        <p:spPr>
          <a:xfrm>
            <a:off x="748932" y="2219204"/>
            <a:ext cx="3145988" cy="3914776"/>
          </a:xfrm>
          <a:prstGeom prst="rect">
            <a:avLst/>
          </a:prstGeom>
        </p:spPr>
      </p:pic>
      <p:pic>
        <p:nvPicPr>
          <p:cNvPr id="5" name="Google Shape;337;p57">
            <a:extLst>
              <a:ext uri="{FF2B5EF4-FFF2-40B4-BE49-F238E27FC236}">
                <a16:creationId xmlns="" xmlns:a16="http://schemas.microsoft.com/office/drawing/2014/main" id="{A9040881-5668-43AB-8691-327A567E0AC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5278" y="2207769"/>
            <a:ext cx="3563847" cy="40097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517825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0262DC-AC2D-4607-9CBD-28B01BF47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ФОРМИРОВАНИЕ ФУНКЦИОНАЛЬНОЙ ГРАМОТНОСТИ В ОБРАЗОВАТЕЛЬНОЙ ОРГАНИЗАЦИИ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5AE5BB6-912E-4E39-B3B4-05F819D58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2490135"/>
            <a:ext cx="7953375" cy="344499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Включение в план методической работы образовательной организации серии мероприятий, направленных на совместную работу всего педагогического коллектива по формированию функциональной грамотности. </a:t>
            </a:r>
          </a:p>
          <a:p>
            <a:r>
              <a:rPr lang="ru-RU" b="1" dirty="0"/>
              <a:t>Решение контекстных задач в рамках уроков по всем предметам учебного плана и реализации программ ВД.</a:t>
            </a:r>
          </a:p>
          <a:p>
            <a:r>
              <a:rPr lang="ru-RU" b="1" dirty="0"/>
              <a:t>Включение во внеурочную деятельность образовательной организации образовательных событий, направленных на совместную работу всего педагогического коллектива по формированию функциональной грамотности.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0412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3916EE3-2E66-4943-8594-1A9D133AE0D9}"/>
              </a:ext>
            </a:extLst>
          </p:cNvPr>
          <p:cNvSpPr/>
          <p:nvPr/>
        </p:nvSpPr>
        <p:spPr>
          <a:xfrm>
            <a:off x="441301" y="2491085"/>
            <a:ext cx="93281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7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внимание.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7303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96D914-0C4D-4D38-92BD-9067FEE23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Функциональная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537EC1D-E5CD-429A-911D-426D0B5FC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2490135"/>
            <a:ext cx="7419975" cy="34449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/>
              <a:t>Способность человека вступать в отношения с внешней средой и максимально быстро адаптироваться и функционировать в ней</a:t>
            </a:r>
            <a:r>
              <a:rPr lang="ru-RU" sz="3600" dirty="0"/>
              <a:t>.</a:t>
            </a:r>
          </a:p>
          <a:p>
            <a:pPr marL="0" indent="0">
              <a:buNone/>
            </a:pPr>
            <a:r>
              <a:rPr lang="ru-RU" i="1" dirty="0"/>
              <a:t>Азимов Э. Г., Щукин А. Н. «</a:t>
            </a:r>
            <a:r>
              <a:rPr lang="ru-RU" dirty="0"/>
              <a:t>Новый словарь методических терминов и понятий»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17090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DB1046-0154-49E2-B0A9-61A92BB51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Функционально грамотный человек</a:t>
            </a:r>
            <a:r>
              <a:rPr lang="ru-RU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4E87CF6-9F38-4D01-9D0F-B6712444A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800" b="1" dirty="0"/>
              <a:t>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</a:t>
            </a:r>
          </a:p>
          <a:p>
            <a:pPr marL="0" indent="0" algn="r">
              <a:buNone/>
            </a:pPr>
            <a:r>
              <a:rPr lang="ru-RU" i="1" dirty="0"/>
              <a:t>А. А. Леонтьев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420076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D0AA62-391E-4233-888A-9D6667CDB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Основные направления формирования</a:t>
            </a:r>
            <a:r>
              <a:rPr lang="ru-RU" sz="2800" dirty="0">
                <a:solidFill>
                  <a:schemeClr val="accent2"/>
                </a:solidFill>
              </a:rPr>
              <a:t/>
            </a:r>
            <a:br>
              <a:rPr lang="ru-RU" sz="2800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функциональной грамотности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9A3029-45EA-44C0-B614-739D6AD7F6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b="1" dirty="0"/>
              <a:t>Математическая грамотность</a:t>
            </a:r>
          </a:p>
          <a:p>
            <a:r>
              <a:rPr lang="ru-RU" sz="3200" b="1" dirty="0"/>
              <a:t>Читательская грамотность</a:t>
            </a:r>
          </a:p>
          <a:p>
            <a:r>
              <a:rPr lang="ru-RU" sz="3200" b="1" dirty="0"/>
              <a:t>Естественнонаучная грамотность</a:t>
            </a:r>
          </a:p>
          <a:p>
            <a:r>
              <a:rPr lang="ru-RU" sz="3200" b="1" dirty="0"/>
              <a:t>Финансовая грамотность</a:t>
            </a:r>
          </a:p>
          <a:p>
            <a:r>
              <a:rPr lang="ru-RU" sz="3200" b="1" dirty="0"/>
              <a:t>Глобальные компетенции</a:t>
            </a:r>
          </a:p>
          <a:p>
            <a:r>
              <a:rPr lang="ru-RU" sz="3200" b="1" dirty="0"/>
              <a:t>Креативное мышление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0322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82759-E209-41F4-A5D6-128C4691D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Функционально грамотный человек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C3442C-A3A9-4F13-8FD9-6712280B0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525" y="2490135"/>
            <a:ext cx="7581900" cy="3444997"/>
          </a:xfrm>
        </p:spPr>
        <p:txBody>
          <a:bodyPr>
            <a:normAutofit fontScale="85000" lnSpcReduction="10000"/>
          </a:bodyPr>
          <a:lstStyle/>
          <a:p>
            <a:r>
              <a:rPr lang="ru-RU" sz="3200" b="1" dirty="0"/>
              <a:t>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pPr marL="0" indent="0" algn="r">
              <a:buNone/>
            </a:pPr>
            <a:r>
              <a:rPr lang="ru-RU" i="1" dirty="0"/>
              <a:t>А. А. Леонтьев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07A3169-6236-4EEB-A95D-10F202A4C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25" y="450158"/>
            <a:ext cx="8417701" cy="595768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5DFC1E6-3912-4672-98A5-A589DBA38427}"/>
              </a:ext>
            </a:extLst>
          </p:cNvPr>
          <p:cNvSpPr/>
          <p:nvPr/>
        </p:nvSpPr>
        <p:spPr>
          <a:xfrm>
            <a:off x="2466975" y="1146981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Креативное</a:t>
            </a:r>
            <a:endParaRPr lang="ru-RU" sz="1600" dirty="0">
              <a:solidFill>
                <a:srgbClr val="001F5F"/>
              </a:solidFill>
              <a:latin typeface="Verdana" panose="020B0604030504040204" pitchFamily="34" charset="0"/>
            </a:endParaRP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мышление</a:t>
            </a:r>
            <a:r>
              <a:rPr lang="ru-RU" dirty="0">
                <a:solidFill>
                  <a:srgbClr val="001F5F"/>
                </a:solidFill>
                <a:latin typeface="Verdana" panose="020B0604030504040204" pitchFamily="34" charset="0"/>
              </a:rPr>
              <a:t>	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2039E4C-4856-4C27-B2EC-7CD13CC8E9A2}"/>
              </a:ext>
            </a:extLst>
          </p:cNvPr>
          <p:cNvSpPr/>
          <p:nvPr/>
        </p:nvSpPr>
        <p:spPr>
          <a:xfrm>
            <a:off x="2109187" y="1754505"/>
            <a:ext cx="24628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Разрешение 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проблем</a:t>
            </a:r>
            <a:endParaRPr lang="ru-RU" sz="1600" dirty="0">
              <a:solidFill>
                <a:srgbClr val="001F5F"/>
              </a:solidFill>
              <a:latin typeface="Verdana" panose="020B0604030504040204" pitchFamily="34" charset="0"/>
            </a:endParaRP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Глобальные</a:t>
            </a:r>
            <a:endParaRPr lang="ru-RU" sz="1600" dirty="0">
              <a:solidFill>
                <a:srgbClr val="001F5F"/>
              </a:solidFill>
              <a:latin typeface="Verdana" panose="020B0604030504040204" pitchFamily="34" charset="0"/>
            </a:endParaRP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компетенции</a:t>
            </a:r>
            <a:endParaRPr lang="ru-RU" sz="16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7D7D57-2D42-4689-AB45-29594D018B0A}"/>
              </a:ext>
            </a:extLst>
          </p:cNvPr>
          <p:cNvSpPr/>
          <p:nvPr/>
        </p:nvSpPr>
        <p:spPr>
          <a:xfrm>
            <a:off x="-76200" y="88677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600" dirty="0">
              <a:solidFill>
                <a:schemeClr val="bg1"/>
              </a:solidFill>
              <a:latin typeface="Verdana" panose="020B0604030504040204" pitchFamily="34" charset="0"/>
            </a:endParaRPr>
          </a:p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Компонент в 2021 г.</a:t>
            </a:r>
            <a:r>
              <a:rPr lang="ru-RU" sz="1600" dirty="0">
                <a:solidFill>
                  <a:schemeClr val="bg1"/>
                </a:solidFill>
                <a:latin typeface="Verdana" panose="020B0604030504040204" pitchFamily="34" charset="0"/>
              </a:rPr>
              <a:t>	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68C5ED6-49B1-412C-A1B3-73BE916FDD1F}"/>
              </a:ext>
            </a:extLst>
          </p:cNvPr>
          <p:cNvSpPr/>
          <p:nvPr/>
        </p:nvSpPr>
        <p:spPr>
          <a:xfrm>
            <a:off x="4217317" y="117666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Читательская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грамотность2009, 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2018, 2027</a:t>
            </a:r>
            <a:endParaRPr lang="ru-RU" sz="16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B3706FD-423A-4985-8A3F-43C2A3C7B31C}"/>
              </a:ext>
            </a:extLst>
          </p:cNvPr>
          <p:cNvSpPr/>
          <p:nvPr/>
        </p:nvSpPr>
        <p:spPr>
          <a:xfrm>
            <a:off x="4495800" y="31369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Математическая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грамотность</a:t>
            </a:r>
            <a:endParaRPr lang="ru-RU" sz="1600" dirty="0">
              <a:solidFill>
                <a:srgbClr val="001F5F"/>
              </a:solidFill>
              <a:latin typeface="Verdana" panose="020B0604030504040204" pitchFamily="34" charset="0"/>
            </a:endParaRP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2003, 2012, 2021</a:t>
            </a:r>
            <a:endParaRPr lang="ru-RU" sz="16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E5E7A5B-EC6E-4C57-9E69-D4220C122C79}"/>
              </a:ext>
            </a:extLst>
          </p:cNvPr>
          <p:cNvSpPr/>
          <p:nvPr/>
        </p:nvSpPr>
        <p:spPr>
          <a:xfrm>
            <a:off x="7051675" y="3345843"/>
            <a:ext cx="1463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Ведущий</a:t>
            </a:r>
          </a:p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компонент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84AA2722-6E27-4F3D-9260-95D657A241A1}"/>
              </a:ext>
            </a:extLst>
          </p:cNvPr>
          <p:cNvSpPr/>
          <p:nvPr/>
        </p:nvSpPr>
        <p:spPr>
          <a:xfrm>
            <a:off x="3340593" y="4804807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Unicode MS" panose="020B0604020202020204" pitchFamily="34" charset="-128"/>
              </a:rPr>
              <a:t>Финансовая </a:t>
            </a:r>
          </a:p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Unicode MS" panose="020B0604020202020204" pitchFamily="34" charset="-128"/>
              </a:rPr>
              <a:t>грамотность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7367D467-0A75-410E-AFA3-BAE8D2F53270}"/>
              </a:ext>
            </a:extLst>
          </p:cNvPr>
          <p:cNvSpPr/>
          <p:nvPr/>
        </p:nvSpPr>
        <p:spPr>
          <a:xfrm>
            <a:off x="1504421" y="3021926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Естественно–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научная</a:t>
            </a:r>
            <a:r>
              <a:rPr lang="ru-RU" sz="1600" dirty="0">
                <a:solidFill>
                  <a:srgbClr val="001F5F"/>
                </a:solidFill>
                <a:latin typeface="Verdana" panose="020B0604030504040204" pitchFamily="34" charset="0"/>
              </a:rPr>
              <a:t>	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грамотность</a:t>
            </a:r>
            <a:r>
              <a:rPr lang="ru-RU" sz="1600" dirty="0">
                <a:solidFill>
                  <a:srgbClr val="001F5F"/>
                </a:solidFill>
                <a:latin typeface="Verdana" panose="020B0604030504040204" pitchFamily="34" charset="0"/>
              </a:rPr>
              <a:t>	</a:t>
            </a:r>
          </a:p>
          <a:p>
            <a:r>
              <a:rPr lang="ru-RU" sz="1600" b="1" dirty="0">
                <a:solidFill>
                  <a:srgbClr val="001F5F"/>
                </a:solidFill>
                <a:latin typeface="Verdana" panose="020B0604030504040204" pitchFamily="34" charset="0"/>
              </a:rPr>
              <a:t>2006, 2015, 2024</a:t>
            </a:r>
            <a:r>
              <a:rPr lang="ru-RU" dirty="0">
                <a:solidFill>
                  <a:srgbClr val="001F5F"/>
                </a:solidFill>
                <a:latin typeface="Verdana" panose="020B0604030504040204" pitchFamily="34" charset="0"/>
              </a:rPr>
              <a:t>	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1D467AAE-E392-4347-A94C-1BFDAF89751E}"/>
              </a:ext>
            </a:extLst>
          </p:cNvPr>
          <p:cNvSpPr/>
          <p:nvPr/>
        </p:nvSpPr>
        <p:spPr>
          <a:xfrm>
            <a:off x="309704" y="386376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Ведущий</a:t>
            </a:r>
          </a:p>
          <a:p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компонент</a:t>
            </a:r>
            <a:endParaRPr lang="ru-RU" sz="16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8041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9EE5E2-93D8-4C59-A778-96D500862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0087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Математическая грамотность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8468989E-453D-4F51-AC3F-4DAF9BA36F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614" y="1666875"/>
            <a:ext cx="7264771" cy="46028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40352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63E986-4713-498F-82E5-EDACB9557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915337"/>
            <a:ext cx="7296149" cy="951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Естественнонаучная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C0B715-5118-46F6-8A58-0A0DF9C04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30FBE47-361F-46F0-8772-BEB6F664A3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68"/>
          <a:stretch/>
        </p:blipFill>
        <p:spPr>
          <a:xfrm>
            <a:off x="1176865" y="1979409"/>
            <a:ext cx="6938435" cy="4220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0855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D0077C-5C3A-4F3B-91D9-70FF14487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915338"/>
            <a:ext cx="6798734" cy="770588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Читательская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6EC854D-BC04-467D-A82B-D8856EB10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6865" y="1914525"/>
            <a:ext cx="6798736" cy="40206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E9B03FA-A931-4623-AC81-5A6E0AF8A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94" b="1739"/>
          <a:stretch/>
        </p:blipFill>
        <p:spPr>
          <a:xfrm>
            <a:off x="881081" y="1685440"/>
            <a:ext cx="7381838" cy="4478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75695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709</TotalTime>
  <Words>630</Words>
  <Application>Microsoft Office PowerPoint</Application>
  <PresentationFormat>Экран (4:3)</PresentationFormat>
  <Paragraphs>95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Натуральные материалы</vt:lpstr>
      <vt:lpstr>Системный подход к формированию функциональной грамотности обучающихся в условиях реализации ФГОС</vt:lpstr>
      <vt:lpstr>Какие методические приёмы можно отметить в деятельности учителя?</vt:lpstr>
      <vt:lpstr>Функциональная грамотность</vt:lpstr>
      <vt:lpstr>Функционально грамотный человек </vt:lpstr>
      <vt:lpstr>Основные направления формирования функциональной грамотности</vt:lpstr>
      <vt:lpstr>Функционально грамотный человек </vt:lpstr>
      <vt:lpstr>Математическая грамотность</vt:lpstr>
      <vt:lpstr>Естественнонаучная грамотность</vt:lpstr>
      <vt:lpstr>Читательская грамотность</vt:lpstr>
      <vt:lpstr>Виды мышления</vt:lpstr>
      <vt:lpstr>Слайд 11</vt:lpstr>
      <vt:lpstr>Слайд 12</vt:lpstr>
      <vt:lpstr>4 базовых механизма формирования и развития функциональной грамотности:</vt:lpstr>
      <vt:lpstr>В чём проявляется квалификация педагога? </vt:lpstr>
      <vt:lpstr>В чём проявляется квалификация педагога? </vt:lpstr>
      <vt:lpstr>В чём проявляется квалификация педагога? </vt:lpstr>
      <vt:lpstr>В чём проявляется квалификация педагога? </vt:lpstr>
      <vt:lpstr>Слайд 18</vt:lpstr>
      <vt:lpstr>4 базовых механизма формирования и развития функциональной грамотности:</vt:lpstr>
      <vt:lpstr>4 базовых механизма формирования и развития функциональной грамотности:</vt:lpstr>
      <vt:lpstr>4 базовых механизма формирования и развития функциональной грамотности:</vt:lpstr>
      <vt:lpstr>Электронные банки заданий по ФГ</vt:lpstr>
      <vt:lpstr>Оценка уровня развития ФГ</vt:lpstr>
      <vt:lpstr>Оценка уровня развития ФГ</vt:lpstr>
      <vt:lpstr>Оценка уровня развития ФГ</vt:lpstr>
      <vt:lpstr>ФОРМИРОВАНИЕ ФУНКЦИОНАЛЬНОЙ ГРАМОТНОСТИ В ОБРАЗОВАТЕЛЬНОЙ ОРГАНИЗАЦИИ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Системный подход к формированию функциональной грамотности обучающихся в условиях реализации ФГОС</dc:title>
  <dc:creator>Пользователь</dc:creator>
  <cp:lastModifiedBy>XCH-zavuch</cp:lastModifiedBy>
  <cp:revision>51</cp:revision>
  <dcterms:created xsi:type="dcterms:W3CDTF">2021-12-26T09:00:51Z</dcterms:created>
  <dcterms:modified xsi:type="dcterms:W3CDTF">2022-06-10T06:33:46Z</dcterms:modified>
</cp:coreProperties>
</file>