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5" r:id="rId2"/>
    <p:sldId id="297" r:id="rId3"/>
    <p:sldId id="296" r:id="rId4"/>
    <p:sldId id="274" r:id="rId5"/>
    <p:sldId id="275" r:id="rId6"/>
    <p:sldId id="277" r:id="rId7"/>
    <p:sldId id="278" r:id="rId8"/>
    <p:sldId id="287" r:id="rId9"/>
    <p:sldId id="288" r:id="rId10"/>
    <p:sldId id="286" r:id="rId11"/>
    <p:sldId id="290" r:id="rId12"/>
    <p:sldId id="289" r:id="rId13"/>
    <p:sldId id="262" r:id="rId14"/>
    <p:sldId id="264" r:id="rId15"/>
    <p:sldId id="293" r:id="rId16"/>
    <p:sldId id="298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42" autoAdjust="0"/>
  </p:normalViewPr>
  <p:slideViewPr>
    <p:cSldViewPr>
      <p:cViewPr varScale="1">
        <p:scale>
          <a:sx n="37" d="100"/>
          <a:sy n="37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73751-5A01-47C9-BA51-A8AEDA98F637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95FB-F7EF-4AAF-8D14-3B49246F2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95FB-F7EF-4AAF-8D14-3B49246F2D8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B0888-AA34-4C79-87FB-894E545E09AF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F6305-FA64-48F3-BDEF-A1D59CAC68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b="1" dirty="0" smtClean="0"/>
              <a:t>1</a:t>
            </a:r>
            <a:r>
              <a:rPr lang="ru-RU" sz="6400" b="1" dirty="0" smtClean="0"/>
              <a:t>.   Неметаллическим элементом является</a:t>
            </a:r>
            <a:endParaRPr lang="ru-RU" sz="6400" dirty="0" smtClean="0"/>
          </a:p>
          <a:p>
            <a:r>
              <a:rPr lang="ru-RU" sz="6400" dirty="0" smtClean="0"/>
              <a:t>А   натрий                        В   медь</a:t>
            </a:r>
          </a:p>
          <a:p>
            <a:r>
              <a:rPr lang="ru-RU" sz="6400" dirty="0" smtClean="0"/>
              <a:t>Б   углерод                       Г   цинк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b="1" dirty="0" smtClean="0"/>
              <a:t>2.   Атомы металлов при взаимодействии с неметаллами</a:t>
            </a:r>
            <a:endParaRPr lang="ru-RU" sz="6400" dirty="0" smtClean="0"/>
          </a:p>
          <a:p>
            <a:r>
              <a:rPr lang="ru-RU" sz="6400" dirty="0" smtClean="0"/>
              <a:t>А   отдают электроны                  В   удерживают электроны</a:t>
            </a:r>
          </a:p>
          <a:p>
            <a:r>
              <a:rPr lang="ru-RU" sz="6400" dirty="0" smtClean="0"/>
              <a:t>Б   принимают электроны           Г   отдают и принимают электроны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b="1" dirty="0" smtClean="0"/>
              <a:t>3.   Для металлов характерна связь</a:t>
            </a:r>
            <a:endParaRPr lang="ru-RU" sz="6400" dirty="0" smtClean="0"/>
          </a:p>
          <a:p>
            <a:r>
              <a:rPr lang="ru-RU" sz="6400" dirty="0" smtClean="0"/>
              <a:t>А   металлическая                        В   ковалентная неполярная</a:t>
            </a:r>
          </a:p>
          <a:p>
            <a:r>
              <a:rPr lang="ru-RU" sz="6400" dirty="0" smtClean="0"/>
              <a:t>Б   ионная                                      Г ковалентная полярная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b="1" dirty="0" smtClean="0"/>
              <a:t>4.   Наиболее распространён в природе металл</a:t>
            </a:r>
            <a:endParaRPr lang="ru-RU" sz="6400" dirty="0" smtClean="0"/>
          </a:p>
          <a:p>
            <a:r>
              <a:rPr lang="ru-RU" sz="6400" dirty="0" smtClean="0"/>
              <a:t>А   железо                                     В   алюминий</a:t>
            </a:r>
          </a:p>
          <a:p>
            <a:r>
              <a:rPr lang="ru-RU" sz="6400" dirty="0" smtClean="0"/>
              <a:t>Б   медь                                         Г   золото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6400" b="1" dirty="0" smtClean="0"/>
              <a:t>5.  Наименее активный из перечисленных металлов</a:t>
            </a:r>
            <a:endParaRPr lang="ru-RU" sz="6400" dirty="0" smtClean="0"/>
          </a:p>
          <a:p>
            <a:r>
              <a:rPr lang="ru-RU" sz="6400" dirty="0" smtClean="0"/>
              <a:t>А   магний                                    В   медь</a:t>
            </a:r>
          </a:p>
          <a:p>
            <a:r>
              <a:rPr lang="ru-RU" sz="6400" dirty="0" smtClean="0"/>
              <a:t>Б   свинец                                     Г   никель</a:t>
            </a:r>
          </a:p>
          <a:p>
            <a:r>
              <a:rPr lang="ru-RU" sz="6400" dirty="0" smtClean="0"/>
              <a:t> </a:t>
            </a:r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/>
              <a:t>Очень древний я металл</a:t>
            </a:r>
            <a:br>
              <a:rPr lang="ru-RU" sz="3200" b="1" dirty="0" smtClean="0"/>
            </a:br>
            <a:r>
              <a:rPr lang="ru-RU" sz="3200" b="1" dirty="0" smtClean="0"/>
              <a:t>Счёт столетьям потерял</a:t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4" name="Содержимое 3" descr="ф-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600200"/>
            <a:ext cx="8208912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332656"/>
            <a:ext cx="8352928" cy="59766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352928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352928" cy="626469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5" name="Рисунок 4" descr="продукт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8640"/>
            <a:ext cx="8208912" cy="633670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45624" cy="17008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>Пусть ваш мозг истирается от работы мысли,</a:t>
            </a:r>
            <a:br>
              <a:rPr lang="ru-RU" sz="3600" b="1" dirty="0" smtClean="0"/>
            </a:br>
            <a:r>
              <a:rPr lang="ru-RU" sz="3600" b="1" dirty="0" smtClean="0"/>
              <a:t>а не пожирается ржавчиной от лени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373616" cy="47525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400" b="1" dirty="0" smtClean="0"/>
              <a:t> И верим мы, что век железа</a:t>
            </a:r>
          </a:p>
          <a:p>
            <a:pPr algn="just"/>
            <a:r>
              <a:rPr lang="ru-RU" sz="4400" b="1" dirty="0" smtClean="0"/>
              <a:t>Не станет веком роковым,</a:t>
            </a:r>
          </a:p>
          <a:p>
            <a:pPr algn="just"/>
            <a:r>
              <a:rPr lang="ru-RU" sz="4400" b="1" dirty="0" smtClean="0"/>
              <a:t>И дело мира неизбежно</a:t>
            </a:r>
          </a:p>
          <a:p>
            <a:pPr algn="just"/>
            <a:r>
              <a:rPr lang="ru-RU" sz="4400" b="1" dirty="0" smtClean="0"/>
              <a:t>Мрак на планете победит!</a:t>
            </a:r>
            <a:endParaRPr lang="ru-RU" sz="4400" b="1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mtClean="0"/>
              <a:t>Думаем…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Почему нередко комнатные растения, посаженные в металлическую банку из-под консервов, растут лучше, чем такие же растения в глиняных горшках?</a:t>
            </a:r>
          </a:p>
          <a:p>
            <a:r>
              <a:rPr lang="ru-RU" dirty="0" smtClean="0"/>
              <a:t>– Из чего изготовлены консервные банки?</a:t>
            </a:r>
          </a:p>
          <a:p>
            <a:r>
              <a:rPr lang="ru-RU" dirty="0" smtClean="0"/>
              <a:t>– Какие металлы входят в их состав?</a:t>
            </a:r>
          </a:p>
          <a:p>
            <a:r>
              <a:rPr lang="ru-RU" dirty="0" smtClean="0"/>
              <a:t>– Являются ли они биогенными элементами?</a:t>
            </a:r>
          </a:p>
          <a:p>
            <a:r>
              <a:rPr lang="ru-RU" dirty="0" smtClean="0"/>
              <a:t>– Объясните химические процессы, упоминаемые в этом задании.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ф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7583" y="332656"/>
            <a:ext cx="8806417" cy="61261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Вариант-1  1А, 2А, 3В, 4Г, 5Б.</a:t>
            </a:r>
          </a:p>
          <a:p>
            <a:r>
              <a:rPr lang="ru-RU" dirty="0" smtClean="0"/>
              <a:t>Вариант-2   1В, 2Б, 3В, 4Г, 5Б.</a:t>
            </a:r>
          </a:p>
          <a:p>
            <a:endParaRPr lang="ru-RU" dirty="0" smtClean="0"/>
          </a:p>
          <a:p>
            <a:r>
              <a:rPr lang="ru-RU" dirty="0" smtClean="0"/>
              <a:t>Класс.      </a:t>
            </a:r>
            <a:r>
              <a:rPr lang="ru-RU" smtClean="0"/>
              <a:t>1Б, 2А, 3А, 4В, 5В.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/>
              <a:t>легенда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800" dirty="0" smtClean="0"/>
              <a:t> гласит: «Водяной царь сидит на троне, вокруг него танцуют русалки. Вдруг забрасываются сети и русалки уплывают, а царя вытаскивают на берег. Взмолился царь, чтобы отпустили его обратно, за это он предложил выкуп: либо золота на 1 год, либо серебра на 10 лет, либо железа на вечные времена.»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Я давно в названии века,</a:t>
            </a:r>
          </a:p>
          <a:p>
            <a:r>
              <a:rPr lang="ru-RU" b="1" dirty="0" smtClean="0"/>
              <a:t>В организме человека.</a:t>
            </a:r>
          </a:p>
          <a:p>
            <a:r>
              <a:rPr lang="ru-RU" b="1" dirty="0" smtClean="0"/>
              <a:t>Называют мной характер,</a:t>
            </a:r>
          </a:p>
          <a:p>
            <a:r>
              <a:rPr lang="ru-RU" b="1" dirty="0" smtClean="0"/>
              <a:t>Из меня почти весь трактор.</a:t>
            </a:r>
          </a:p>
          <a:p>
            <a:r>
              <a:rPr lang="ru-RU" b="1" dirty="0" smtClean="0"/>
              <a:t>Очень в яблоке полезно,</a:t>
            </a:r>
          </a:p>
          <a:p>
            <a:r>
              <a:rPr lang="ru-RU" b="1" dirty="0" smtClean="0"/>
              <a:t>И зовут меня…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136904" cy="62646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   </a:t>
            </a:r>
            <a:endParaRPr lang="ru-RU" b="1" dirty="0"/>
          </a:p>
        </p:txBody>
      </p:sp>
      <p:pic>
        <p:nvPicPr>
          <p:cNvPr id="4" name="Содержимое 3" descr="ф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5292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Цель урока</a:t>
            </a:r>
            <a:r>
              <a:rPr lang="ru-RU" sz="3600" dirty="0" smtClean="0"/>
              <a:t>: познакомиться с элементом побочной подгруппы – железом.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План</a:t>
            </a:r>
          </a:p>
          <a:p>
            <a:r>
              <a:rPr lang="ru-RU" dirty="0" smtClean="0"/>
              <a:t>1.Положение в Периодической системе и строение атома.</a:t>
            </a:r>
          </a:p>
          <a:p>
            <a:r>
              <a:rPr lang="ru-RU" dirty="0" smtClean="0"/>
              <a:t>2.Нахождение в природе.</a:t>
            </a:r>
          </a:p>
          <a:p>
            <a:r>
              <a:rPr lang="ru-RU" dirty="0" smtClean="0"/>
              <a:t>3.Физические свойства.</a:t>
            </a:r>
          </a:p>
          <a:p>
            <a:r>
              <a:rPr lang="ru-RU" dirty="0" smtClean="0"/>
              <a:t>4.Химические свойства.</a:t>
            </a:r>
          </a:p>
          <a:p>
            <a:r>
              <a:rPr lang="ru-RU" dirty="0" smtClean="0"/>
              <a:t>5.Биологическая роль.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Катя\Desktop\9кл-железо\ф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0648"/>
            <a:ext cx="871296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-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1" cy="61926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254</Words>
  <Application>Microsoft Office PowerPoint</Application>
  <PresentationFormat>Экран (4:3)</PresentationFormat>
  <Paragraphs>58</Paragraphs>
  <Slides>17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ТЕСТ</vt:lpstr>
      <vt:lpstr>ответы</vt:lpstr>
      <vt:lpstr>легенда</vt:lpstr>
      <vt:lpstr>Слайд 4</vt:lpstr>
      <vt:lpstr>Слайд 5</vt:lpstr>
      <vt:lpstr>   </vt:lpstr>
      <vt:lpstr>Цель урока: познакомиться с элементом побочной подгруппы – железом.</vt:lpstr>
      <vt:lpstr>Слайд 8</vt:lpstr>
      <vt:lpstr>Слайд 9</vt:lpstr>
      <vt:lpstr>Очень древний я металл Счёт столетьям потерял </vt:lpstr>
      <vt:lpstr>Слайд 11</vt:lpstr>
      <vt:lpstr>Слайд 12</vt:lpstr>
      <vt:lpstr>Слайд 13</vt:lpstr>
      <vt:lpstr>Слайд 14</vt:lpstr>
      <vt:lpstr>Пусть ваш мозг истирается от работы мысли, а не пожирается ржавчиной от лени </vt:lpstr>
      <vt:lpstr>Думаем…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46</cp:revision>
  <dcterms:created xsi:type="dcterms:W3CDTF">2022-03-25T16:15:21Z</dcterms:created>
  <dcterms:modified xsi:type="dcterms:W3CDTF">2022-03-28T08:57:42Z</dcterms:modified>
</cp:coreProperties>
</file>