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A5E7C-B761-4B98-B0D3-49F02D728E26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00AAA-B8E8-4DEC-983A-D5F01EA42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МКОУ «</a:t>
            </a:r>
            <a:r>
              <a:rPr lang="ru-RU" sz="2000" dirty="0" err="1"/>
              <a:t>Хвстовичская</a:t>
            </a:r>
            <a:r>
              <a:rPr lang="ru-RU" sz="2000" dirty="0"/>
              <a:t> средняя общеобразовательная школа»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348880"/>
            <a:ext cx="41997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Русский язык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класс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w7.pngwing.com/pngs/94/274/png-transparent-pottery-of-ancient-greece-vase-drawing-va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836712"/>
            <a:ext cx="3400788" cy="54006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83164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Наполнение знанием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2603" y="5445224"/>
            <a:ext cx="17491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Знал (а)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4994" y="3140968"/>
            <a:ext cx="19646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Узнал (а)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0039" y="1196752"/>
            <a:ext cx="26215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Надо узнать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pbu.ru/sites/default/files/styles/image1250/public/lomonosov_m.v_0.jpg?itok=L2scd4ao"/>
          <p:cNvPicPr>
            <a:picLocks noChangeAspect="1" noChangeArrowheads="1"/>
          </p:cNvPicPr>
          <p:nvPr/>
        </p:nvPicPr>
        <p:blipFill>
          <a:blip r:embed="rId2" cstate="print"/>
          <a:srcRect l="24549" t="945" r="26352" b="776"/>
          <a:stretch>
            <a:fillRect/>
          </a:stretch>
        </p:blipFill>
        <p:spPr bwMode="auto">
          <a:xfrm>
            <a:off x="0" y="620688"/>
            <a:ext cx="3995936" cy="5327914"/>
          </a:xfrm>
          <a:prstGeom prst="rect">
            <a:avLst/>
          </a:prstGeom>
          <a:noFill/>
        </p:spPr>
      </p:pic>
      <p:sp>
        <p:nvSpPr>
          <p:cNvPr id="5" name="Вертикальный свиток 4"/>
          <p:cNvSpPr/>
          <p:nvPr/>
        </p:nvSpPr>
        <p:spPr>
          <a:xfrm>
            <a:off x="3707904" y="188640"/>
            <a:ext cx="5436096" cy="6408712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Monotype Corsiva" pitchFamily="66" charset="0"/>
              </a:rPr>
              <a:t>Карл V, римский император, говаривал, что </a:t>
            </a:r>
            <a:r>
              <a:rPr lang="ru-RU" sz="2000" b="1" dirty="0" err="1">
                <a:solidFill>
                  <a:schemeClr val="tx1"/>
                </a:solidFill>
                <a:latin typeface="Monotype Corsiva" pitchFamily="66" charset="0"/>
              </a:rPr>
              <a:t>гишпанским</a:t>
            </a:r>
            <a:r>
              <a:rPr lang="ru-RU" sz="2000" b="1" dirty="0">
                <a:solidFill>
                  <a:schemeClr val="tx1"/>
                </a:solidFill>
                <a:latin typeface="Monotype Corsiva" pitchFamily="66" charset="0"/>
              </a:rPr>
              <a:t> (испанским) языком с Богом, французским – с друзьями, немецким – с неприятелем, итальянским – с женским полом говорить прилично.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Monotype Corsiva" pitchFamily="66" charset="0"/>
              </a:rPr>
              <a:t>Но если бы он российскому языку был искусен, то, конечно, к тому присовокупил бы, что им со всеми оными говорить пристойно. Ибо нашёл бы в нём великолепие испанского, живость французского, крепость немецкого, нежность итальянского, сверх того богатство и сильную в изображениях краткость греческого и латинского языков.</a:t>
            </a: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3599384" y="1772816"/>
            <a:ext cx="5544616" cy="3096344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Тому, кто хочет говорить красиво, необходимо уметь говорить правильно и иметь достаточный запас слов, которыми можно высказать мысли.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467544" y="260648"/>
            <a:ext cx="8208912" cy="1944216"/>
          </a:xfrm>
          <a:prstGeom prst="fram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548680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МОРФОЛОГИЯ -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980728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раздел языкознания, изучающий части речи и их грамматические признаки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2276872"/>
            <a:ext cx="68334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Имя существительное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3212976"/>
            <a:ext cx="64522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Имя прилагательное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4221088"/>
            <a:ext cx="2085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Глагол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90464" cy="922114"/>
          </a:xfrm>
        </p:spPr>
        <p:txBody>
          <a:bodyPr/>
          <a:lstStyle/>
          <a:p>
            <a:r>
              <a:rPr lang="ru-RU" dirty="0"/>
              <a:t>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332656"/>
            <a:ext cx="6799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Ю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332656"/>
            <a:ext cx="4860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332656"/>
            <a:ext cx="5293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332656"/>
            <a:ext cx="4603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Т</a:t>
            </a:r>
          </a:p>
        </p:txBody>
      </p:sp>
      <p:pic>
        <p:nvPicPr>
          <p:cNvPr id="1026" name="Picture 2" descr="https://st41.stpulscen.ru/images/product/360/509/949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5148064" cy="2893213"/>
          </a:xfrm>
          <a:prstGeom prst="rect">
            <a:avLst/>
          </a:prstGeom>
          <a:noFill/>
        </p:spPr>
      </p:pic>
      <p:pic>
        <p:nvPicPr>
          <p:cNvPr id="1028" name="Picture 4" descr="https://www.culture.ru/storage/images/1610f53dc2be83369b10f8cda20a7bff/2c11c7318b7d108ee83275a8f7b17678.jpeg"/>
          <p:cNvPicPr>
            <a:picLocks noChangeAspect="1" noChangeArrowheads="1"/>
          </p:cNvPicPr>
          <p:nvPr/>
        </p:nvPicPr>
        <p:blipFill>
          <a:blip r:embed="rId3" cstate="print"/>
          <a:srcRect l="1095" t="7299" b="15328"/>
          <a:stretch>
            <a:fillRect/>
          </a:stretch>
        </p:blipFill>
        <p:spPr bwMode="auto">
          <a:xfrm>
            <a:off x="4499992" y="4079999"/>
            <a:ext cx="4416425" cy="2591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5.45791E-7 L -0.06649 -0.0222 C -0.08038 -0.02729 -0.10121 -0.02937 -0.12274 -0.02937 C -0.14739 -0.02937 -0.16701 -0.02729 -0.1809 -0.0222 L -0.24705 5.45791E-7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0" y="-1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21924E-6 L -0.0599 -0.02335 C -0.07257 -0.02867 -0.09115 -0.03145 -0.11059 -0.03145 C -0.13281 -0.03145 -0.15052 -0.02867 -0.16302 -0.02335 L -0.22257 -3.21924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00" y="-16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67 0.05328  C 0.081 0.06527  0.102 0.07193  0.124 0.07193  C 0.149 0.07193  0.169 0.06527  0.183 0.05328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67 0.05328  C 0.081 0.06527  0.102 0.07193  0.124 0.07193  C 0.149 0.07193  0.169 0.06527  0.183 0.05328  L 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ХвШк\Downloads\2022-02-27_22-09-2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888432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ХвШк\Downloads\2022-02-27_22-09-58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6968" y="188640"/>
            <a:ext cx="4717032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ХвШк\Downloads\2022-02-27_22-07-26.png"/>
          <p:cNvPicPr/>
          <p:nvPr/>
        </p:nvPicPr>
        <p:blipFill>
          <a:blip r:embed="rId4" cstate="print"/>
          <a:srcRect l="9324" t="21757" r="5594"/>
          <a:stretch>
            <a:fillRect/>
          </a:stretch>
        </p:blipFill>
        <p:spPr bwMode="auto">
          <a:xfrm>
            <a:off x="251520" y="0"/>
            <a:ext cx="8568952" cy="6858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ХвШк\Downloads\2022-02-27_22-36-23.png"/>
          <p:cNvPicPr/>
          <p:nvPr/>
        </p:nvPicPr>
        <p:blipFill>
          <a:blip r:embed="rId2" cstate="print"/>
          <a:srcRect l="14462" r="8642" b="17954"/>
          <a:stretch>
            <a:fillRect/>
          </a:stretch>
        </p:blipFill>
        <p:spPr bwMode="auto">
          <a:xfrm>
            <a:off x="1403648" y="260648"/>
            <a:ext cx="6120680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ХвШк\Downloads\2022-02-27_22-37-5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0"/>
            <a:ext cx="7848872" cy="666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/>
              <a:t>… нарисую ёлочку. </a:t>
            </a:r>
          </a:p>
          <a:p>
            <a:pPr algn="ctr"/>
            <a:r>
              <a:rPr lang="ru-RU" sz="3600" dirty="0"/>
              <a:t>А …   что будешь рисовать? </a:t>
            </a:r>
          </a:p>
          <a:p>
            <a:pPr algn="ctr"/>
            <a:r>
              <a:rPr lang="ru-RU" sz="3600" dirty="0"/>
              <a:t>Когда …     приедет? </a:t>
            </a:r>
          </a:p>
          <a:p>
            <a:pPr algn="ctr"/>
            <a:r>
              <a:rPr lang="ru-RU" sz="3600" dirty="0"/>
              <a:t>Завтра  …   пойдём на речку.</a:t>
            </a:r>
          </a:p>
          <a:p>
            <a:pPr algn="ctr"/>
            <a:r>
              <a:rPr lang="ru-RU" sz="3600" dirty="0"/>
              <a:t>Кого  …  ждёте? </a:t>
            </a:r>
          </a:p>
          <a:p>
            <a:pPr algn="ctr"/>
            <a:r>
              <a:rPr lang="ru-RU" sz="3600" dirty="0"/>
              <a:t>Почему  …     улетают?</a:t>
            </a:r>
          </a:p>
          <a:p>
            <a:pPr algn="ctr"/>
            <a:r>
              <a:rPr lang="ru-RU" sz="3600" dirty="0"/>
              <a:t>Вечером   …   читаем сказки.</a:t>
            </a:r>
          </a:p>
          <a:p>
            <a:pPr algn="ctr"/>
            <a:r>
              <a:rPr lang="ru-RU" sz="3600" dirty="0"/>
              <a:t>Что    … вырезает из бумаги? </a:t>
            </a:r>
          </a:p>
          <a:p>
            <a:pPr algn="ctr"/>
            <a:r>
              <a:rPr lang="ru-RU" sz="3600" dirty="0"/>
              <a:t>А    …  умеете так вырезать? </a:t>
            </a:r>
          </a:p>
          <a:p>
            <a:pPr algn="ctr"/>
            <a:r>
              <a:rPr lang="ru-RU" sz="3600" dirty="0"/>
              <a:t>Какую задачу   …    решают? </a:t>
            </a:r>
          </a:p>
          <a:p>
            <a:pPr algn="ctr"/>
            <a:r>
              <a:rPr lang="ru-RU" sz="3600" dirty="0"/>
              <a:t>Куда  …    идёшь? </a:t>
            </a:r>
          </a:p>
          <a:p>
            <a:pPr algn="ctr"/>
            <a:r>
              <a:rPr lang="ru-RU" sz="3600" dirty="0"/>
              <a:t>Завтра   …     пойдут в библиотеку.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-243408"/>
            <a:ext cx="4283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/>
              <a:t>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476672"/>
            <a:ext cx="7248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1052736"/>
            <a:ext cx="7296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он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1556792"/>
            <a:ext cx="9877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 мы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2132856"/>
            <a:ext cx="7713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вы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2708920"/>
            <a:ext cx="10070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они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3212976"/>
            <a:ext cx="9877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мы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55776" y="3789040"/>
            <a:ext cx="7296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он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4293096"/>
            <a:ext cx="7713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вы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4869160"/>
            <a:ext cx="11224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они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851920" y="5445224"/>
            <a:ext cx="7248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ты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99792" y="5949280"/>
            <a:ext cx="11224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они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Самопроверка: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11560" y="1772816"/>
            <a:ext cx="8110297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Он: вокзал, поезд, сапог, плащ, рояль, салют.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23528" y="2708920"/>
            <a:ext cx="8557471" cy="10772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Она: морковь, корзина, помощь, малина, дочь.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монета.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187624" y="4293096"/>
            <a:ext cx="6817251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Оно: метро, горло, поле, сукно, кофе. 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 animBg="1"/>
      <p:bldP spid="16386" grpId="0" animBg="1"/>
      <p:bldP spid="1638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48680"/>
            <a:ext cx="835292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/>
              <a:t>1. В воздухе кружились первые снежинки. Снежинки медленно опускались на землю.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9024" y="2924944"/>
            <a:ext cx="878497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/>
              <a:t>2. Бутон бегонии должен был скоро распуститься. Бутон был розового цвета. От бутона исходил тонкий аромат.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013176"/>
            <a:ext cx="856895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/>
              <a:t>3. Внизу ласково плескалось море. Море манило к себе.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700808"/>
            <a:ext cx="828092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/>
              <a:t>В воздухе кружились первые. Они медленно опускались на землю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933056"/>
            <a:ext cx="874846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/>
              <a:t>Бутон бегонии должен был скоро распуститься. Он был розового цвета. От бутона исходил тонкий аромат.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5733256"/>
            <a:ext cx="864096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/>
              <a:t>Внизу ласково плескалось море. Оно манило к себе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356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Тема Office</vt:lpstr>
      <vt:lpstr>МКОУ «Хвстовичская средняя общеобразовательная школа»</vt:lpstr>
      <vt:lpstr>Презентация PowerPoint</vt:lpstr>
      <vt:lpstr>Презентация PowerPoint</vt:lpstr>
      <vt:lpstr>Л</vt:lpstr>
      <vt:lpstr>Презентация PowerPoint</vt:lpstr>
      <vt:lpstr>Презентация PowerPoint</vt:lpstr>
      <vt:lpstr>Презентация PowerPoint</vt:lpstr>
      <vt:lpstr>Самопроверка: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</dc:creator>
  <cp:lastModifiedBy>Пользователь</cp:lastModifiedBy>
  <cp:revision>23</cp:revision>
  <dcterms:created xsi:type="dcterms:W3CDTF">2022-02-27T19:22:36Z</dcterms:created>
  <dcterms:modified xsi:type="dcterms:W3CDTF">2022-06-08T17:42:13Z</dcterms:modified>
</cp:coreProperties>
</file>