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37" r:id="rId2"/>
    <p:sldId id="263" r:id="rId3"/>
    <p:sldId id="334" r:id="rId4"/>
    <p:sldId id="319" r:id="rId5"/>
    <p:sldId id="323" r:id="rId6"/>
    <p:sldId id="324" r:id="rId7"/>
    <p:sldId id="325" r:id="rId8"/>
    <p:sldId id="326" r:id="rId9"/>
    <p:sldId id="303" r:id="rId10"/>
    <p:sldId id="302" r:id="rId11"/>
    <p:sldId id="304" r:id="rId12"/>
    <p:sldId id="321" r:id="rId13"/>
    <p:sldId id="332" r:id="rId14"/>
    <p:sldId id="336" r:id="rId15"/>
    <p:sldId id="260" r:id="rId16"/>
    <p:sldId id="314" r:id="rId17"/>
    <p:sldId id="335" r:id="rId18"/>
    <p:sldId id="328" r:id="rId19"/>
    <p:sldId id="329" r:id="rId20"/>
    <p:sldId id="338" r:id="rId21"/>
    <p:sldId id="32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b="1" dirty="0" smtClean="0"/>
              <a:t>Цель урока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раскрыть строение и функции тонкого и толстого кишечника, выяснить роль печени.</a:t>
            </a:r>
            <a:endParaRPr lang="ru-RU" sz="4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 Особенности строения</a:t>
            </a:r>
            <a:endParaRPr lang="ru-RU" sz="5400" b="1" dirty="0"/>
          </a:p>
        </p:txBody>
      </p:sp>
      <p:pic>
        <p:nvPicPr>
          <p:cNvPr id="4" name="Picture 7" descr="C:\Documents and Settings\котик\Мои документы\Мои рисунки\КиМ\{F58D13E0-0F1E-4168-AFEE-C85E188F9E20}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142985"/>
            <a:ext cx="7143799" cy="5105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Пищеварение в    двенадцатиперстной кишке</a:t>
            </a:r>
          </a:p>
        </p:txBody>
      </p:sp>
      <p:pic>
        <p:nvPicPr>
          <p:cNvPr id="20484" name="Picture 2" descr="C:\Documents and Settings\котик\Мои документы\Мои рисунки\атлас анатомия\строение пищеварительной системы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500174"/>
            <a:ext cx="6929486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285729"/>
          <a:ext cx="8934452" cy="628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3613"/>
                <a:gridCol w="2233613"/>
                <a:gridCol w="2233613"/>
                <a:gridCol w="2233613"/>
              </a:tblGrid>
              <a:tr h="20800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Отдел пищеварительного тракта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Пищеварительный сок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dirty="0" smtClean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 фермент(</a:t>
                      </a:r>
                      <a:r>
                        <a:rPr lang="ru-RU" sz="1600" dirty="0" err="1" smtClean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ы</a:t>
                      </a:r>
                      <a:r>
                        <a:rPr lang="ru-RU" sz="1600" dirty="0" smtClean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) пищеварительного сока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Значение компонентов пищеварительного сока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solidFill>
                      <a:schemeClr val="bg1"/>
                    </a:solidFill>
                  </a:tcPr>
                </a:tc>
              </a:tr>
              <a:tr h="20800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12-перстная кишка: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Поджелудочная железа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600" dirty="0">
                        <a:solidFill>
                          <a:srgbClr val="333333"/>
                        </a:solidFill>
                        <a:latin typeface="Helvetica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Поджелудочный сок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600" dirty="0">
                        <a:solidFill>
                          <a:srgbClr val="333333"/>
                        </a:solidFill>
                        <a:latin typeface="Helvetica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А) </a:t>
                      </a:r>
                      <a:r>
                        <a:rPr lang="ru-RU" sz="1600" dirty="0" smtClean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6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трипсин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Б) </a:t>
                      </a:r>
                      <a:r>
                        <a:rPr lang="ru-RU" sz="1600" dirty="0" smtClean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6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амилаза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В) </a:t>
                      </a:r>
                      <a:r>
                        <a:rPr lang="ru-RU" sz="1600" dirty="0" smtClean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6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липаза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600" dirty="0">
                        <a:solidFill>
                          <a:srgbClr val="333333"/>
                        </a:solidFill>
                        <a:latin typeface="Helvetica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Расщепление белков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Расщепление углеводов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Расщепление жиров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21264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Печень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400" dirty="0">
                        <a:solidFill>
                          <a:srgbClr val="333333"/>
                        </a:solidFill>
                        <a:latin typeface="Helvetica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желчь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400" dirty="0" err="1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эмульгирует</a:t>
                      </a:r>
                      <a:r>
                        <a:rPr lang="ru-RU" sz="14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 жиры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-активизирует ферменты поджелудочного сока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- стимулирует перистальтику кишечника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/>
          <a:lstStyle/>
          <a:p>
            <a:pPr algn="ctr"/>
            <a:r>
              <a:rPr lang="ru-RU" b="1" dirty="0" smtClean="0"/>
              <a:t>Функции печени: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077544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chemeClr val="tx2"/>
                </a:solidFill>
              </a:rPr>
              <a:t>Производство желчи, необходимой для переваривания пищи;</a:t>
            </a:r>
          </a:p>
          <a:p>
            <a:r>
              <a:rPr lang="ru-RU" sz="2800" i="1" dirty="0" smtClean="0">
                <a:solidFill>
                  <a:schemeClr val="tx2"/>
                </a:solidFill>
              </a:rPr>
              <a:t>Фильтрация и вывод из крови отходов, лекарственных препаратов и ядовитых веществ;</a:t>
            </a:r>
          </a:p>
          <a:p>
            <a:r>
              <a:rPr lang="ru-RU" sz="2800" i="1" dirty="0" smtClean="0">
                <a:solidFill>
                  <a:schemeClr val="tx2"/>
                </a:solidFill>
              </a:rPr>
              <a:t>Сохранение  веществ организма, помогающих противостоять атаке бактерий и вирусов.</a:t>
            </a:r>
            <a:br>
              <a:rPr lang="ru-RU" sz="2800" i="1" dirty="0" smtClean="0">
                <a:solidFill>
                  <a:schemeClr val="tx2"/>
                </a:solidFill>
              </a:rPr>
            </a:br>
            <a:r>
              <a:rPr lang="ru-RU" sz="2800" i="1" dirty="0" smtClean="0">
                <a:solidFill>
                  <a:schemeClr val="tx2"/>
                </a:solidFill>
              </a:rPr>
              <a:t>Откладывается в запас углевод- гликоген(животный крахмал) </a:t>
            </a:r>
            <a:endParaRPr lang="ru-RU" sz="2800" i="1" dirty="0">
              <a:solidFill>
                <a:schemeClr val="tx2"/>
              </a:solidFill>
            </a:endParaRPr>
          </a:p>
        </p:txBody>
      </p:sp>
      <p:pic>
        <p:nvPicPr>
          <p:cNvPr id="4" name="Picture 2" descr="http://www.imdiet.net/images/news/3980879012175b6899b85805217c3cc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908" y="-214337"/>
            <a:ext cx="2786082" cy="1925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/>
          <a:lstStyle/>
          <a:p>
            <a:pPr algn="ctr"/>
            <a:r>
              <a:rPr lang="ru-RU" b="1" dirty="0" smtClean="0"/>
              <a:t>Всасывание</a:t>
            </a:r>
            <a:endParaRPr lang="ru-RU" b="1" dirty="0"/>
          </a:p>
        </p:txBody>
      </p:sp>
      <p:pic>
        <p:nvPicPr>
          <p:cNvPr id="3076" name="Picture 4" descr="http://www.gastroscan.ru/handbook/images03/kishechnye-kripty-i-vorsinki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428736"/>
            <a:ext cx="4066977" cy="2500330"/>
          </a:xfrm>
          <a:prstGeom prst="rect">
            <a:avLst/>
          </a:prstGeom>
          <a:noFill/>
        </p:spPr>
      </p:pic>
      <p:pic>
        <p:nvPicPr>
          <p:cNvPr id="5" name="Рисунок 4" descr="hello_html_5cc6b615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571612"/>
            <a:ext cx="428628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14348" y="142852"/>
            <a:ext cx="82868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solidFill>
                  <a:schemeClr val="tx2"/>
                </a:solidFill>
              </a:rPr>
              <a:t>Толстый кишечник</a:t>
            </a:r>
          </a:p>
          <a:p>
            <a:r>
              <a:rPr lang="ru-RU" sz="2000" i="1" dirty="0" smtClean="0">
                <a:solidFill>
                  <a:schemeClr val="tx2"/>
                </a:solidFill>
              </a:rPr>
              <a:t> </a:t>
            </a:r>
            <a:r>
              <a:rPr lang="ru-RU" sz="20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олстый кишечник имеет длину до 1,5 м и диаметр в 2-3 раза больше, чем у тонкого кишечника. Благодаря наличию симбиотических бактерий, в основном кишечной палочки происходит                       </a:t>
            </a:r>
            <a:b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1)расщепление клетчатки, </a:t>
            </a:r>
            <a:b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2)синтез витаминов К и В</a:t>
            </a:r>
            <a:r>
              <a:rPr lang="ru-RU" sz="2000" baseline="-25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3) всасывание воды                                                                                               4) формирование каловых масс</a:t>
            </a:r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4" descr="http://www.buzzle.com/images/diagrams/human-body/large-intest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857496"/>
            <a:ext cx="3312368" cy="352668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786314" y="3071810"/>
            <a:ext cx="350046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chemeClr val="tx2"/>
                </a:solidFill>
              </a:rPr>
              <a:t>1 — </a:t>
            </a:r>
            <a:r>
              <a:rPr lang="ru-RU" b="1" i="1" dirty="0" smtClean="0">
                <a:solidFill>
                  <a:schemeClr val="tx2"/>
                </a:solidFill>
              </a:rPr>
              <a:t>восходящая ободочная кишка,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2 — поперечная ободочная кишка,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3 — нисходящая ободочная кишка,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4 — сигмовидная кишка,</a:t>
            </a:r>
          </a:p>
          <a:p>
            <a:r>
              <a:rPr lang="ru-RU" b="1" i="1" dirty="0" smtClean="0">
                <a:solidFill>
                  <a:schemeClr val="tx2"/>
                </a:solidFill>
              </a:rPr>
              <a:t/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5 — прямая кишка</a:t>
            </a:r>
            <a:endParaRPr lang="ru-RU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3071802" y="3929066"/>
            <a:ext cx="192882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3571868" y="4500570"/>
            <a:ext cx="121444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143240" y="4929198"/>
            <a:ext cx="1714512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3143240" y="5429264"/>
            <a:ext cx="178595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428860" y="3286124"/>
            <a:ext cx="2428892" cy="1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Закончи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i="1" dirty="0" smtClean="0"/>
              <a:t> </a:t>
            </a:r>
            <a:endParaRPr lang="ru-RU" dirty="0" smtClean="0"/>
          </a:p>
          <a:p>
            <a:pPr lvl="0"/>
            <a:r>
              <a:rPr lang="ru-RU" dirty="0" smtClean="0"/>
              <a:t>В 12-перстную кишку впадают протоки желез … и …</a:t>
            </a:r>
          </a:p>
          <a:p>
            <a:pPr lvl="0"/>
            <a:r>
              <a:rPr lang="ru-RU" dirty="0" smtClean="0"/>
              <a:t>Фермент трипсин расщепляет…</a:t>
            </a:r>
          </a:p>
          <a:p>
            <a:pPr lvl="0"/>
            <a:r>
              <a:rPr lang="ru-RU" dirty="0" smtClean="0"/>
              <a:t>Жиры расщепляются под воздействием фермента…</a:t>
            </a:r>
          </a:p>
          <a:p>
            <a:pPr lvl="0"/>
            <a:r>
              <a:rPr lang="ru-RU" dirty="0" smtClean="0"/>
              <a:t>Клетки печени вырабатывают …</a:t>
            </a:r>
          </a:p>
          <a:p>
            <a:pPr lvl="0"/>
            <a:r>
              <a:rPr lang="ru-RU" dirty="0" smtClean="0"/>
              <a:t>Три этапа пищеварения, протекающие в тонком кишечнике …  …. ….</a:t>
            </a:r>
          </a:p>
          <a:p>
            <a:pPr lvl="0"/>
            <a:r>
              <a:rPr lang="ru-RU" dirty="0" smtClean="0"/>
              <a:t>Выросты слизистой оболочки тонкого кишечника …</a:t>
            </a:r>
          </a:p>
          <a:p>
            <a:pPr lvl="0"/>
            <a:r>
              <a:rPr lang="ru-RU" dirty="0" smtClean="0"/>
              <a:t>Всасываются   в лимфу,  … и ….</a:t>
            </a:r>
          </a:p>
          <a:p>
            <a:pPr lvl="0"/>
            <a:r>
              <a:rPr lang="ru-RU" dirty="0" smtClean="0"/>
              <a:t>Формирование каловых масс происходит в …</a:t>
            </a:r>
          </a:p>
          <a:p>
            <a:pPr lvl="0"/>
            <a:r>
              <a:rPr lang="ru-RU" dirty="0" smtClean="0"/>
              <a:t>Червеобразный отросток слепой кишки …</a:t>
            </a:r>
          </a:p>
          <a:p>
            <a:pPr lvl="0"/>
            <a:r>
              <a:rPr lang="ru-RU" dirty="0" smtClean="0"/>
              <a:t>Реакция среды в кишечнике …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6"/>
          <p:cNvSpPr>
            <a:spLocks noGrp="1"/>
          </p:cNvSpPr>
          <p:nvPr>
            <p:ph type="title"/>
          </p:nvPr>
        </p:nvSpPr>
        <p:spPr>
          <a:xfrm>
            <a:off x="785786" y="274320"/>
            <a:ext cx="8147902" cy="151160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Соотнесите слова левой колонки с помощью стрелок со словами правой колонки,  дайте названия ферментов, расщепляющих органические вещества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357298"/>
            <a:ext cx="8501063" cy="5214952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/>
              <a:t>Углеводы                                       аминокислота</a:t>
            </a:r>
          </a:p>
          <a:p>
            <a:r>
              <a:rPr lang="ru-RU" dirty="0" smtClean="0"/>
              <a:t>Жиры                                                            глюкоза</a:t>
            </a:r>
          </a:p>
          <a:p>
            <a:r>
              <a:rPr lang="ru-RU" dirty="0" smtClean="0"/>
              <a:t>Белки                    глицерин, жирные  кислоты</a:t>
            </a:r>
          </a:p>
          <a:p>
            <a:r>
              <a:rPr lang="ru-RU" dirty="0" smtClean="0"/>
              <a:t>                                 </a:t>
            </a:r>
          </a:p>
          <a:p>
            <a:endParaRPr lang="ru-RU" dirty="0" smtClean="0">
              <a:solidFill>
                <a:schemeClr val="bg1"/>
              </a:solidFill>
            </a:endParaRPr>
          </a:p>
        </p:txBody>
      </p:sp>
      <p:cxnSp>
        <p:nvCxnSpPr>
          <p:cNvPr id="16" name="Прямая со стрелкой 15"/>
          <p:cNvCxnSpPr>
            <a:cxnSpLocks noChangeShapeType="1"/>
          </p:cNvCxnSpPr>
          <p:nvPr/>
        </p:nvCxnSpPr>
        <p:spPr bwMode="auto">
          <a:xfrm>
            <a:off x="2357438" y="2714625"/>
            <a:ext cx="2500312" cy="571500"/>
          </a:xfrm>
          <a:prstGeom prst="straightConnector1">
            <a:avLst/>
          </a:prstGeom>
          <a:noFill/>
          <a:ln w="9525" algn="ctr">
            <a:solidFill>
              <a:schemeClr val="bg1"/>
            </a:solidFill>
            <a:round/>
            <a:headEnd/>
            <a:tailEnd type="arrow" w="med" len="med"/>
          </a:ln>
        </p:spPr>
      </p:cxnSp>
      <p:cxnSp>
        <p:nvCxnSpPr>
          <p:cNvPr id="19" name="Прямая со стрелкой 18"/>
          <p:cNvCxnSpPr>
            <a:cxnSpLocks noChangeShapeType="1"/>
          </p:cNvCxnSpPr>
          <p:nvPr/>
        </p:nvCxnSpPr>
        <p:spPr bwMode="auto">
          <a:xfrm flipV="1">
            <a:off x="1714500" y="2857500"/>
            <a:ext cx="3071813" cy="1000125"/>
          </a:xfrm>
          <a:prstGeom prst="straightConnector1">
            <a:avLst/>
          </a:prstGeom>
          <a:noFill/>
          <a:ln w="9525" algn="ctr">
            <a:solidFill>
              <a:schemeClr val="bg1"/>
            </a:solidFill>
            <a:round/>
            <a:headEnd/>
            <a:tailEnd type="arrow" w="med" len="med"/>
          </a:ln>
        </p:spPr>
      </p:cxnSp>
      <p:cxnSp>
        <p:nvCxnSpPr>
          <p:cNvPr id="22" name="Прямая со стрелкой 21"/>
          <p:cNvCxnSpPr>
            <a:cxnSpLocks noChangeShapeType="1"/>
          </p:cNvCxnSpPr>
          <p:nvPr/>
        </p:nvCxnSpPr>
        <p:spPr bwMode="auto">
          <a:xfrm>
            <a:off x="1571625" y="3143250"/>
            <a:ext cx="1357313" cy="642938"/>
          </a:xfrm>
          <a:prstGeom prst="straightConnector1">
            <a:avLst/>
          </a:prstGeom>
          <a:noFill/>
          <a:ln w="9525" algn="ctr">
            <a:solidFill>
              <a:schemeClr val="bg1"/>
            </a:solidFill>
            <a:round/>
            <a:headEnd/>
            <a:tailEnd type="arrow" w="med" len="med"/>
          </a:ln>
        </p:spPr>
      </p:cxnSp>
      <p:pic>
        <p:nvPicPr>
          <p:cNvPr id="13319" name="Picture 8" descr="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5357826"/>
            <a:ext cx="2392362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857250"/>
            <a:ext cx="8501063" cy="5715000"/>
          </a:xfrm>
        </p:spPr>
        <p:txBody>
          <a:bodyPr/>
          <a:lstStyle/>
          <a:p>
            <a:r>
              <a:rPr lang="ru-RU" sz="2000" dirty="0" smtClean="0"/>
              <a:t>Соотнесите слова левой колонки с помощью стрелок со словами правой колонки, расположите над стрелками названия ферментов, расщепляющих органические вещества и органов, где происходит процесс.</a:t>
            </a:r>
          </a:p>
          <a:p>
            <a:r>
              <a:rPr lang="ru-RU" dirty="0" smtClean="0"/>
              <a:t>Углеводы                     аминокислота</a:t>
            </a:r>
          </a:p>
          <a:p>
            <a:r>
              <a:rPr lang="ru-RU" dirty="0" smtClean="0"/>
              <a:t>Жиры                           глюкоза</a:t>
            </a:r>
          </a:p>
          <a:p>
            <a:r>
              <a:rPr lang="ru-RU" dirty="0" smtClean="0"/>
              <a:t>Белки            глицерин, жирные  кислоты</a:t>
            </a:r>
          </a:p>
          <a:p>
            <a:r>
              <a:rPr lang="ru-RU" dirty="0" smtClean="0"/>
              <a:t>                                 </a:t>
            </a:r>
          </a:p>
          <a:p>
            <a:endParaRPr lang="ru-RU" dirty="0" smtClean="0">
              <a:solidFill>
                <a:schemeClr val="bg1"/>
              </a:solidFill>
            </a:endParaRPr>
          </a:p>
        </p:txBody>
      </p:sp>
      <p:cxnSp>
        <p:nvCxnSpPr>
          <p:cNvPr id="16" name="Прямая со стрелкой 15"/>
          <p:cNvCxnSpPr>
            <a:cxnSpLocks noChangeShapeType="1"/>
          </p:cNvCxnSpPr>
          <p:nvPr/>
        </p:nvCxnSpPr>
        <p:spPr bwMode="auto">
          <a:xfrm>
            <a:off x="928662" y="2143116"/>
            <a:ext cx="2500312" cy="571500"/>
          </a:xfrm>
          <a:prstGeom prst="straightConnector1">
            <a:avLst/>
          </a:prstGeom>
          <a:noFill/>
          <a:ln w="9525" algn="ctr">
            <a:solidFill>
              <a:schemeClr val="bg1"/>
            </a:solidFill>
            <a:round/>
            <a:headEnd/>
            <a:tailEnd type="arrow" w="med" len="med"/>
          </a:ln>
        </p:spPr>
      </p:cxnSp>
      <p:cxnSp>
        <p:nvCxnSpPr>
          <p:cNvPr id="19" name="Прямая со стрелкой 18"/>
          <p:cNvCxnSpPr>
            <a:cxnSpLocks noChangeShapeType="1"/>
          </p:cNvCxnSpPr>
          <p:nvPr/>
        </p:nvCxnSpPr>
        <p:spPr bwMode="auto">
          <a:xfrm flipV="1">
            <a:off x="1714500" y="2857500"/>
            <a:ext cx="3071813" cy="1000125"/>
          </a:xfrm>
          <a:prstGeom prst="straightConnector1">
            <a:avLst/>
          </a:prstGeom>
          <a:noFill/>
          <a:ln w="9525" algn="ctr">
            <a:solidFill>
              <a:schemeClr val="bg1"/>
            </a:solidFill>
            <a:round/>
            <a:headEnd/>
            <a:tailEnd type="arrow" w="med" len="med"/>
          </a:ln>
        </p:spPr>
      </p:cxnSp>
      <p:cxnSp>
        <p:nvCxnSpPr>
          <p:cNvPr id="22" name="Прямая со стрелкой 21"/>
          <p:cNvCxnSpPr>
            <a:cxnSpLocks noChangeShapeType="1"/>
          </p:cNvCxnSpPr>
          <p:nvPr/>
        </p:nvCxnSpPr>
        <p:spPr bwMode="auto">
          <a:xfrm>
            <a:off x="1571625" y="3143250"/>
            <a:ext cx="1357313" cy="642938"/>
          </a:xfrm>
          <a:prstGeom prst="straightConnector1">
            <a:avLst/>
          </a:prstGeom>
          <a:noFill/>
          <a:ln w="9525" algn="ctr">
            <a:solidFill>
              <a:schemeClr val="bg1"/>
            </a:solidFill>
            <a:round/>
            <a:headEnd/>
            <a:tailEnd type="arrow" w="med" len="med"/>
          </a:ln>
        </p:spPr>
      </p:cxnSp>
      <p:pic>
        <p:nvPicPr>
          <p:cNvPr id="13319" name="Picture 8" descr="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88" y="4929188"/>
            <a:ext cx="2392362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 стрелкой 8"/>
          <p:cNvCxnSpPr/>
          <p:nvPr/>
        </p:nvCxnSpPr>
        <p:spPr>
          <a:xfrm>
            <a:off x="2285984" y="2500306"/>
            <a:ext cx="142876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1571604" y="3071810"/>
            <a:ext cx="1071570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1500166" y="2500306"/>
            <a:ext cx="2214578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980728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>Пищеварение в желудке</a:t>
            </a:r>
            <a:endParaRPr lang="ru-RU" sz="4800" b="1" dirty="0"/>
          </a:p>
        </p:txBody>
      </p:sp>
      <p:pic>
        <p:nvPicPr>
          <p:cNvPr id="37890" name="Picture 2" descr="http://s1.hostingkartinok.com/uploads/images/2012/12/bbc901c904a055a0e1a5fc3644457f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428868"/>
            <a:ext cx="2939788" cy="3149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7498080" cy="142876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Объясните, почему вид разрезанного лимона вызывает </a:t>
            </a:r>
            <a:r>
              <a:rPr lang="ru-RU" sz="3200" dirty="0" smtClean="0"/>
              <a:t>слюноотделение?</a:t>
            </a:r>
            <a:endParaRPr lang="ru-RU" sz="3200" dirty="0"/>
          </a:p>
        </p:txBody>
      </p:sp>
      <p:pic>
        <p:nvPicPr>
          <p:cNvPr id="3" name="Рисунок 2" descr="hello_html_7633fef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714488"/>
            <a:ext cx="450059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/>
          <a:lstStyle/>
          <a:p>
            <a:pPr algn="ctr"/>
            <a:r>
              <a:rPr lang="ru-RU" b="1" dirty="0" smtClean="0"/>
              <a:t>Подумайте!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340768"/>
            <a:ext cx="7632848" cy="490763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sz="2800" dirty="0" smtClean="0">
                <a:solidFill>
                  <a:schemeClr val="tx2"/>
                </a:solidFill>
              </a:rPr>
              <a:t>В Древней Индии для решения вопроса о виновности или невиновности подсудимому иногда предлагали съесть сухой рис. Если обвиняемый его съедал, считалось, что он не виновен, если нет, то виновен. На основании, каких знаний применялось «испытание» рисом?</a:t>
            </a:r>
          </a:p>
          <a:p>
            <a:endParaRPr lang="ru-RU" dirty="0"/>
          </a:p>
        </p:txBody>
      </p:sp>
      <p:pic>
        <p:nvPicPr>
          <p:cNvPr id="62466" name="Picture 2" descr="http://news.uklon.com.ua/image.axd?picture=2012%2F6%2Ffile1614938_sf14-28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4221088"/>
            <a:ext cx="2504356" cy="23425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Выпишите  по  порядку: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214422"/>
            <a:ext cx="7498080" cy="503397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органы пищеварительного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тракта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б) пищеварительные железы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– печень, 2 – ротовая полость, 3 –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желудок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4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– толстый кишечник,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– поджелудочная железа,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– тонкий кишечник,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– пищевод,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– прямая кишка, 9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слюнные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железы,10- глотка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</a:rPr>
              <a:t>Состав и свойства  желудочного сока</a:t>
            </a:r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684213" y="1196975"/>
            <a:ext cx="3887787" cy="5762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Неорганические вещества</a:t>
            </a: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5076825" y="1196975"/>
            <a:ext cx="3598863" cy="6477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Органические вещества</a:t>
            </a:r>
          </a:p>
        </p:txBody>
      </p:sp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611188" y="2349500"/>
            <a:ext cx="1800225" cy="792163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Вода</a:t>
            </a:r>
          </a:p>
        </p:txBody>
      </p:sp>
      <p:sp>
        <p:nvSpPr>
          <p:cNvPr id="19462" name="Rectangle 10"/>
          <p:cNvSpPr>
            <a:spLocks noChangeArrowheads="1"/>
          </p:cNvSpPr>
          <p:nvPr/>
        </p:nvSpPr>
        <p:spPr bwMode="auto">
          <a:xfrm>
            <a:off x="2700338" y="2349500"/>
            <a:ext cx="1800225" cy="792163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Соляная 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</a:rPr>
              <a:t>Кислота 0,5%</a:t>
            </a:r>
          </a:p>
        </p:txBody>
      </p:sp>
      <p:sp>
        <p:nvSpPr>
          <p:cNvPr id="19463" name="Rectangle 11"/>
          <p:cNvSpPr>
            <a:spLocks noChangeArrowheads="1"/>
          </p:cNvSpPr>
          <p:nvPr/>
        </p:nvSpPr>
        <p:spPr bwMode="auto">
          <a:xfrm>
            <a:off x="4859338" y="2349500"/>
            <a:ext cx="1800225" cy="792163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Фермент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</a:rPr>
              <a:t>пепсин</a:t>
            </a:r>
          </a:p>
        </p:txBody>
      </p:sp>
      <p:sp>
        <p:nvSpPr>
          <p:cNvPr id="19464" name="Rectangle 12"/>
          <p:cNvSpPr>
            <a:spLocks noChangeArrowheads="1"/>
          </p:cNvSpPr>
          <p:nvPr/>
        </p:nvSpPr>
        <p:spPr bwMode="auto">
          <a:xfrm>
            <a:off x="6877050" y="2349500"/>
            <a:ext cx="1800225" cy="792163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bg1"/>
                </a:solidFill>
              </a:rPr>
              <a:t>Слизь</a:t>
            </a:r>
          </a:p>
        </p:txBody>
      </p:sp>
      <p:sp>
        <p:nvSpPr>
          <p:cNvPr id="19465" name="Rectangle 13"/>
          <p:cNvSpPr>
            <a:spLocks noChangeArrowheads="1"/>
          </p:cNvSpPr>
          <p:nvPr/>
        </p:nvSpPr>
        <p:spPr bwMode="auto">
          <a:xfrm>
            <a:off x="611188" y="3644900"/>
            <a:ext cx="1800225" cy="2089150"/>
          </a:xfrm>
          <a:prstGeom prst="rect">
            <a:avLst/>
          </a:prstGeom>
          <a:solidFill>
            <a:srgbClr val="FFFF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dirty="0">
                <a:solidFill>
                  <a:srgbClr val="FF0000"/>
                </a:solidFill>
              </a:rPr>
              <a:t>Растворяет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</a:rPr>
              <a:t> вещества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</a:rPr>
              <a:t> желудочного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</a:rPr>
              <a:t> сока </a:t>
            </a:r>
          </a:p>
        </p:txBody>
      </p:sp>
      <p:sp>
        <p:nvSpPr>
          <p:cNvPr id="19466" name="Rectangle 14"/>
          <p:cNvSpPr>
            <a:spLocks noChangeArrowheads="1"/>
          </p:cNvSpPr>
          <p:nvPr/>
        </p:nvSpPr>
        <p:spPr bwMode="auto">
          <a:xfrm>
            <a:off x="2555875" y="3644900"/>
            <a:ext cx="2016125" cy="2089150"/>
          </a:xfrm>
          <a:prstGeom prst="rect">
            <a:avLst/>
          </a:prstGeom>
          <a:solidFill>
            <a:srgbClr val="FFFF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dirty="0">
                <a:solidFill>
                  <a:srgbClr val="FF0000"/>
                </a:solidFill>
              </a:rPr>
              <a:t>Убивает вредные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</a:rPr>
              <a:t> микроорганизмы,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</a:rPr>
              <a:t> повышает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</a:rPr>
              <a:t> активность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</a:rPr>
              <a:t> ферментов </a:t>
            </a:r>
          </a:p>
        </p:txBody>
      </p:sp>
      <p:sp>
        <p:nvSpPr>
          <p:cNvPr id="19467" name="Rectangle 15"/>
          <p:cNvSpPr>
            <a:spLocks noChangeArrowheads="1"/>
          </p:cNvSpPr>
          <p:nvPr/>
        </p:nvSpPr>
        <p:spPr bwMode="auto">
          <a:xfrm>
            <a:off x="4859338" y="3644900"/>
            <a:ext cx="1800225" cy="2089150"/>
          </a:xfrm>
          <a:prstGeom prst="rect">
            <a:avLst/>
          </a:prstGeom>
          <a:solidFill>
            <a:srgbClr val="FFFF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dirty="0">
                <a:solidFill>
                  <a:srgbClr val="FF0000"/>
                </a:solidFill>
              </a:rPr>
              <a:t>Участвует в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</a:rPr>
              <a:t> расщеплении 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</a:rPr>
              <a:t>белков до 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</a:rPr>
              <a:t>аминокислот</a:t>
            </a:r>
            <a:r>
              <a:rPr lang="ru-RU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9468" name="Rectangle 16"/>
          <p:cNvSpPr>
            <a:spLocks noChangeArrowheads="1"/>
          </p:cNvSpPr>
          <p:nvPr/>
        </p:nvSpPr>
        <p:spPr bwMode="auto">
          <a:xfrm>
            <a:off x="6948488" y="3644900"/>
            <a:ext cx="1800225" cy="2089150"/>
          </a:xfrm>
          <a:prstGeom prst="rect">
            <a:avLst/>
          </a:prstGeom>
          <a:solidFill>
            <a:srgbClr val="FFFF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dirty="0">
                <a:solidFill>
                  <a:srgbClr val="FF0000"/>
                </a:solidFill>
              </a:rPr>
              <a:t>Предохраняет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</a:rPr>
              <a:t> стенки желудка 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</a:rPr>
              <a:t>от 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</a:rPr>
              <a:t>переваривания 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</a:rPr>
              <a:t>и воздействия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</a:rPr>
              <a:t> соляной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</a:rPr>
              <a:t> кислоты</a:t>
            </a:r>
            <a:r>
              <a:rPr lang="ru-RU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9469" name="Line 17"/>
          <p:cNvSpPr>
            <a:spLocks noChangeShapeType="1"/>
          </p:cNvSpPr>
          <p:nvPr/>
        </p:nvSpPr>
        <p:spPr bwMode="auto">
          <a:xfrm>
            <a:off x="1619250" y="1773238"/>
            <a:ext cx="0" cy="6477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0" name="Line 18"/>
          <p:cNvSpPr>
            <a:spLocks noChangeShapeType="1"/>
          </p:cNvSpPr>
          <p:nvPr/>
        </p:nvSpPr>
        <p:spPr bwMode="auto">
          <a:xfrm>
            <a:off x="3563938" y="1773238"/>
            <a:ext cx="0" cy="57626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1" name="Line 19"/>
          <p:cNvSpPr>
            <a:spLocks noChangeShapeType="1"/>
          </p:cNvSpPr>
          <p:nvPr/>
        </p:nvSpPr>
        <p:spPr bwMode="auto">
          <a:xfrm>
            <a:off x="5724525" y="1844675"/>
            <a:ext cx="0" cy="5048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2" name="Line 21"/>
          <p:cNvSpPr>
            <a:spLocks noChangeShapeType="1"/>
          </p:cNvSpPr>
          <p:nvPr/>
        </p:nvSpPr>
        <p:spPr bwMode="auto">
          <a:xfrm>
            <a:off x="7740650" y="1844675"/>
            <a:ext cx="0" cy="5048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3" name="Line 22"/>
          <p:cNvSpPr>
            <a:spLocks noChangeShapeType="1"/>
          </p:cNvSpPr>
          <p:nvPr/>
        </p:nvSpPr>
        <p:spPr bwMode="auto">
          <a:xfrm>
            <a:off x="1476375" y="3141663"/>
            <a:ext cx="0" cy="50323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4" name="Line 23"/>
          <p:cNvSpPr>
            <a:spLocks noChangeShapeType="1"/>
          </p:cNvSpPr>
          <p:nvPr/>
        </p:nvSpPr>
        <p:spPr bwMode="auto">
          <a:xfrm>
            <a:off x="3563938" y="3141663"/>
            <a:ext cx="0" cy="50323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5" name="Line 24"/>
          <p:cNvSpPr>
            <a:spLocks noChangeShapeType="1"/>
          </p:cNvSpPr>
          <p:nvPr/>
        </p:nvSpPr>
        <p:spPr bwMode="auto">
          <a:xfrm>
            <a:off x="5724525" y="3141663"/>
            <a:ext cx="0" cy="50323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6" name="Line 25"/>
          <p:cNvSpPr>
            <a:spLocks noChangeShapeType="1"/>
          </p:cNvSpPr>
          <p:nvPr/>
        </p:nvSpPr>
        <p:spPr bwMode="auto">
          <a:xfrm>
            <a:off x="7667625" y="3141663"/>
            <a:ext cx="0" cy="50323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-1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Почему не перевариваются стенки желудка голодного человека, ведь они образованы поперечнополосатой мышечной тканью, сходной с таковой животных, мясо которых употребляется в пищу?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33688" cy="6858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Внимательно прочитайте  текст.   Дайте развернутый ответ на вопросы</a:t>
            </a:r>
            <a:r>
              <a:rPr lang="ru-RU" sz="1800" dirty="0" smtClean="0"/>
              <a:t>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В желудке,   содержимое не подвергается обработке, как при варке в кастрюле. Там не происходит ни нагревание до нужной температуры, ни измельчение, как при работе мясорубки.   Все более просто и сложно: пищевые массы в желудке хранятся и при этом перемешиваются, видоизменяются. В частности, переводятся в полужидкое состояние, эвакуируются с помощью продольных и циркулярных мышечных волокон. Благодаря тонусу мышц содержимое изгоняется по направлению к выходному отверстию. Каждые 20-25 секунд по стенкам желудка пробегают волны эвакуации, которые не только плотно охватывают содержимое желудка, но и выжимают его.</a:t>
            </a:r>
            <a:br>
              <a:rPr lang="ru-RU" sz="1800" dirty="0" smtClean="0"/>
            </a:br>
            <a:r>
              <a:rPr lang="ru-RU" sz="1800" dirty="0" smtClean="0"/>
              <a:t>Внутренним слоем желудка является слизистая оболочка. Ее площадь велика, да еще оснащена железами, одни из которых ежедневно вырабатывают от полутора до 3 л. желудочного сока, другие- слизь. Ближе к началу желудка слизистая обеспечивает его содержимому резко кислую среду, а в области перехода в 12-перстную кишку – щелочную. Соляная кислота и   слизь губительно действуют на микробов. Внутренняя оболочка желудка способна противостоять любому грубому содержимому, химическим веществам, </a:t>
            </a:r>
            <a:r>
              <a:rPr lang="ru-RU" sz="1800" dirty="0" err="1" smtClean="0"/>
              <a:t>антигенным</a:t>
            </a:r>
            <a:r>
              <a:rPr lang="ru-RU" sz="1800" dirty="0" smtClean="0"/>
              <a:t> воздействиям. Очень интересно устроены запирательные аппараты желудка. Открытие и закрытие выходного отверстия   не происходят механически, а регулируются   нервными окончаниями, реагирующими на концентрацию ионов водорода в 12-перстной кишке. На входном отверстии нет специального анатомически выраженного </a:t>
            </a:r>
            <a:r>
              <a:rPr lang="ru-RU" sz="1800" dirty="0" err="1" smtClean="0"/>
              <a:t>сфинктерного</a:t>
            </a:r>
            <a:r>
              <a:rPr lang="ru-RU" sz="1800" dirty="0" smtClean="0"/>
              <a:t> (сжимающего) устройства, и несмотря на это, противоестественный ход содержимого (рвота) бывает очень редко.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8933688" cy="314327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Прочитайте фрагмент газетной заметки: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…Погиб парень двадцати лет. Желудок этого молодого человека был предназначен для тайной перевозки полиэтиленовых мешочков с кокаином…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Какая функция слизистой желудка оказалась для него роковой ?</a:t>
            </a:r>
          </a:p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4143380"/>
            <a:ext cx="5072098" cy="23731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Задание3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447800"/>
            <a:ext cx="8076464" cy="526734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Школьники, как правило, едят не раньше третьего урока, перебиваются  булочками, чипсами,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снэками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т.д. За перемену в 15-20 минут едят очень быстро, глотая крупные куски пищи. Какой вред таким питанием они наносят своему желудку?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s1.hostingkartinok.com/uploads/images/2012/12/bbc901c904a055a0e1a5fc3644457f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4500570"/>
            <a:ext cx="393992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7009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u="sng" dirty="0" smtClean="0"/>
              <a:t>Тема урока</a:t>
            </a:r>
            <a:r>
              <a:rPr lang="ru-RU" b="1" u="sng" dirty="0" smtClean="0"/>
              <a:t>: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800" b="1" dirty="0" smtClean="0"/>
              <a:t>Пищеварение в кишечнике</a:t>
            </a:r>
            <a:endParaRPr lang="ru-RU" b="1" dirty="0"/>
          </a:p>
        </p:txBody>
      </p:sp>
      <p:pic>
        <p:nvPicPr>
          <p:cNvPr id="4" name="Picture 7" descr="C:\Documents and Settings\котик\Мои документы\Мои рисунки\КиМ\{F58D13E0-0F1E-4168-AFEE-C85E188F9E20}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071678"/>
            <a:ext cx="5072098" cy="4000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749</TotalTime>
  <Words>475</Words>
  <Application>Microsoft Office PowerPoint</Application>
  <PresentationFormat>Экран (4:3)</PresentationFormat>
  <Paragraphs>105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Солнцестояние</vt:lpstr>
      <vt:lpstr>Слайд 1</vt:lpstr>
      <vt:lpstr>Пищеварение в желудке</vt:lpstr>
      <vt:lpstr>Выпишите  по  порядку:</vt:lpstr>
      <vt:lpstr>Состав и свойства  желудочного сока</vt:lpstr>
      <vt:lpstr>Задание -1</vt:lpstr>
      <vt:lpstr>Внимательно прочитайте  текст.   Дайте развернутый ответ на вопросы.  В желудке,   содержимое не подвергается обработке, как при варке в кастрюле. Там не происходит ни нагревание до нужной температуры, ни измельчение, как при работе мясорубки.   Все более просто и сложно: пищевые массы в желудке хранятся и при этом перемешиваются, видоизменяются. В частности, переводятся в полужидкое состояние, эвакуируются с помощью продольных и циркулярных мышечных волокон. Благодаря тонусу мышц содержимое изгоняется по направлению к выходному отверстию. Каждые 20-25 секунд по стенкам желудка пробегают волны эвакуации, которые не только плотно охватывают содержимое желудка, но и выжимают его. Внутренним слоем желудка является слизистая оболочка. Ее площадь велика, да еще оснащена железами, одни из которых ежедневно вырабатывают от полутора до 3 л. желудочного сока, другие- слизь. Ближе к началу желудка слизистая обеспечивает его содержимому резко кислую среду, а в области перехода в 12-перстную кишку – щелочную. Соляная кислота и   слизь губительно действуют на микробов. Внутренняя оболочка желудка способна противостоять любому грубому содержимому, химическим веществам, антигенным воздействиям. Очень интересно устроены запирательные аппараты желудка. Открытие и закрытие выходного отверстия   не происходят механически, а регулируются   нервными окончаниями, реагирующими на концентрацию ионов водорода в 12-перстной кишке. На входном отверстии нет специального анатомически выраженного сфинктерного (сжимающего) устройства, и несмотря на это, противоестественный ход содержимого (рвота) бывает очень редко.</vt:lpstr>
      <vt:lpstr>Задание2</vt:lpstr>
      <vt:lpstr>Задание3</vt:lpstr>
      <vt:lpstr>Тема урока: Пищеварение в кишечнике</vt:lpstr>
      <vt:lpstr>Цель урока:</vt:lpstr>
      <vt:lpstr> Особенности строения</vt:lpstr>
      <vt:lpstr>Пищеварение в    двенадцатиперстной кишке</vt:lpstr>
      <vt:lpstr>  </vt:lpstr>
      <vt:lpstr>Функции печени:</vt:lpstr>
      <vt:lpstr>Всасывание</vt:lpstr>
      <vt:lpstr>Слайд 16</vt:lpstr>
      <vt:lpstr>Закончи предложения</vt:lpstr>
      <vt:lpstr>Соотнесите слова левой колонки с помощью стрелок со словами правой колонки,  дайте названия ферментов, расщепляющих органические вещества</vt:lpstr>
      <vt:lpstr>Слайд 19</vt:lpstr>
      <vt:lpstr>Объясните, почему вид разрезанного лимона вызывает слюноотделение?</vt:lpstr>
      <vt:lpstr>Подумайте!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волна</dc:creator>
  <cp:lastModifiedBy>ACER</cp:lastModifiedBy>
  <cp:revision>78</cp:revision>
  <dcterms:created xsi:type="dcterms:W3CDTF">2014-02-24T15:58:33Z</dcterms:created>
  <dcterms:modified xsi:type="dcterms:W3CDTF">2022-03-14T21:14:53Z</dcterms:modified>
</cp:coreProperties>
</file>